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74" r:id="rId9"/>
    <p:sldId id="275" r:id="rId10"/>
    <p:sldId id="276" r:id="rId11"/>
    <p:sldId id="277" r:id="rId12"/>
    <p:sldId id="280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43"/>
  </p:normalViewPr>
  <p:slideViewPr>
    <p:cSldViewPr snapToGrid="0" snapToObjects="1">
      <p:cViewPr>
        <p:scale>
          <a:sx n="80" d="100"/>
          <a:sy n="80" d="100"/>
        </p:scale>
        <p:origin x="116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8B118-DA78-5246-8CBD-3EC96B180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C4281-C6FF-BD46-A35A-FCE0F1092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1C057-438A-7E47-B69C-78551BC45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AF02-DDBF-EF41-8147-79DF62D9733E}" type="datetimeFigureOut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A2FAE-E75D-8B40-9A6A-A2602A3D5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E9FCC-9638-7646-BBF8-E167F8A99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B455-00E4-6043-AEF3-0E18959B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01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C86DF-2E0D-0B4D-B0F5-3AA8DA605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7EC920-69C9-F547-97F2-0FFB36A7B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C90F5-5E56-9C43-A55E-778D99BA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AF02-DDBF-EF41-8147-79DF62D9733E}" type="datetimeFigureOut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5D755-A075-6749-ABFE-6D314936F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5C1FE-905C-384C-A023-C8B5E3523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B455-00E4-6043-AEF3-0E18959B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8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B6F66F-3DD2-A549-964B-5F214B3CA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9C276D-BCF2-9047-A43B-0945D596B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C0DFF-BE0C-C64B-A1DF-1B7FC4418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AF02-DDBF-EF41-8147-79DF62D9733E}" type="datetimeFigureOut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B56C9-C072-EB46-9B0F-83038C7FC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30A16-FEBF-D74E-B7E9-994E07121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B455-00E4-6043-AEF3-0E18959B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3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E8ADE-0941-5049-AF1C-7DAA4E2F5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E705A-551E-C648-B6A0-67EC3C716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A5AC0-49D6-7342-A722-9E0B1F0A6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AF02-DDBF-EF41-8147-79DF62D9733E}" type="datetimeFigureOut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12E81-1DA1-9C4D-A795-478FFB80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93294-E2E8-9C4B-A13D-36BA14CC0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B455-00E4-6043-AEF3-0E18959B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90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3E592-ED43-DE46-AAE5-A1422F962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891ED-F99B-9F47-B716-88CFF2AF2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E46A2-F41A-4246-8398-459A6B284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AF02-DDBF-EF41-8147-79DF62D9733E}" type="datetimeFigureOut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DAB13-9F74-174A-AD7C-4F8AAA83B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2831C-0C52-864F-9DC7-A4CA96714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B455-00E4-6043-AEF3-0E18959B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41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70DB9-ABCD-9548-B738-52D0A6530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31BCE-B22A-8141-8EB6-0000B8F06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04DFEF-18BF-4646-B13A-B20B80983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75557-479E-FC4A-934B-CF1818E1C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AF02-DDBF-EF41-8147-79DF62D9733E}" type="datetimeFigureOut">
              <a:rPr lang="en-US" smtClean="0"/>
              <a:t>1/25/18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560B1-FA70-9844-BF7F-464007B8E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6C09C2-E768-E646-B58A-A7DA22D20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B455-00E4-6043-AEF3-0E18959B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6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3064E-7FE6-4448-8D89-975D8FE08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C4F73-7D52-2C4B-8162-94DB7B45C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C2D4B0-F138-3644-8BBD-23C0CF2DF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203251-8B66-3D43-90CD-C17492AF8B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479F60-383F-8F4B-AA95-75AFB9722B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54FBC7-FC00-7F47-9F92-02767DCA2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AF02-DDBF-EF41-8147-79DF62D9733E}" type="datetimeFigureOut">
              <a:rPr lang="en-US" smtClean="0"/>
              <a:t>1/25/18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A5D1C6-F6D1-CA43-9743-437E18D98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55F7DA-00F4-FE4F-BA0E-2AB7F2C8A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B455-00E4-6043-AEF3-0E18959B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1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F93A8-2D7D-2D4C-B27A-FDA578AD9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D89AD5-A47D-9E4E-8103-B11EA6881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AF02-DDBF-EF41-8147-79DF62D9733E}" type="datetimeFigureOut">
              <a:rPr lang="en-US" smtClean="0"/>
              <a:t>1/25/18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FF6A9F-6014-B24D-B0D5-191166FB5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6FCC33-AD0F-7347-AFD3-9338E4A67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B455-00E4-6043-AEF3-0E18959B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1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07C48E-5579-4A4D-AA5E-B076FFFEA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AF02-DDBF-EF41-8147-79DF62D9733E}" type="datetimeFigureOut">
              <a:rPr lang="en-US" smtClean="0"/>
              <a:t>1/25/18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90FE45-4535-C241-AA69-A1DE6F72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D95A2-4EE8-F847-81DB-B4C6FA839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B455-00E4-6043-AEF3-0E18959B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3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75519-DD4B-A745-883B-FEDD53E2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05036-DC55-1A43-B574-13A9555FA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6D876B-2287-3A45-97BB-02596558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C4C782-BF57-7A43-81AA-11EB9EF77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AF02-DDBF-EF41-8147-79DF62D9733E}" type="datetimeFigureOut">
              <a:rPr lang="en-US" smtClean="0"/>
              <a:t>1/25/18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8B13C-B681-3D44-BC87-7BFEF6FD0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1118E7-8D3A-974B-A6E0-77F07DFB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B455-00E4-6043-AEF3-0E18959B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4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676FA-D6CE-2D46-ABF5-B5F58D99A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31ADB4-204F-454C-A842-750615BC4C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F184E-5259-C74D-AF88-04CEDC5023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08DC9-083C-3E40-9809-225A31208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AF02-DDBF-EF41-8147-79DF62D9733E}" type="datetimeFigureOut">
              <a:rPr lang="en-US" smtClean="0"/>
              <a:t>1/25/18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CE8A1-3564-0149-83F2-43D78F200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E3386-9E16-9E4D-A0F4-A8DACC49F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B455-00E4-6043-AEF3-0E18959B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60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5BA75E-A395-AF4C-8A58-2297C5CD5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20B18-FF6D-1348-AAFB-EDAF5BD9D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3846F-A028-BB45-92DD-C0698D2E8E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6AF02-DDBF-EF41-8147-79DF62D9733E}" type="datetimeFigureOut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396C0-92E1-7845-8E0F-DF18E53FA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065EB-4170-C848-8EA7-ACA585CFA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6B455-00E4-6043-AEF3-0E18959B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5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F99EC-6655-914B-8C2E-A14006D7C4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Visual Analytics Sandbox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8F2CD3-597B-2F43-9F42-6BF7137B3B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/>
              <a:t>Satya Katragadda</a:t>
            </a:r>
          </a:p>
          <a:p>
            <a:pPr algn="r"/>
            <a:r>
              <a:rPr lang="en-US" dirty="0"/>
              <a:t>January 25, 2018</a:t>
            </a:r>
          </a:p>
        </p:txBody>
      </p:sp>
    </p:spTree>
    <p:extLst>
      <p:ext uri="{BB962C8B-B14F-4D97-AF65-F5344CB8AC3E}">
        <p14:creationId xmlns:p14="http://schemas.microsoft.com/office/powerpoint/2010/main" val="2440378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0F41C-47E2-D24F-ADD1-6C5CE8862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Sandbox: Data Storage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5F987ED-7855-4C4C-9B31-0D25E6E85A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329" y="1825625"/>
            <a:ext cx="5897342" cy="4351338"/>
          </a:xfrm>
        </p:spPr>
      </p:pic>
    </p:spTree>
    <p:extLst>
      <p:ext uri="{BB962C8B-B14F-4D97-AF65-F5344CB8AC3E}">
        <p14:creationId xmlns:p14="http://schemas.microsoft.com/office/powerpoint/2010/main" val="2379424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0F41C-47E2-D24F-ADD1-6C5CE8862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Sandbox: Processing and Visualization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9CD0D6-97EB-1446-A33A-7A6E200B8E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671763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0E388-EE14-7044-B818-DE4C917EC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Sandbox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65B98-B54B-CF4F-8095-3EA73572E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Stephens Hall</a:t>
            </a:r>
          </a:p>
          <a:p>
            <a:r>
              <a:rPr lang="en-US" dirty="0"/>
              <a:t>Accessible through university network</a:t>
            </a:r>
          </a:p>
        </p:txBody>
      </p:sp>
    </p:spTree>
    <p:extLst>
      <p:ext uri="{BB962C8B-B14F-4D97-AF65-F5344CB8AC3E}">
        <p14:creationId xmlns:p14="http://schemas.microsoft.com/office/powerpoint/2010/main" val="146625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FCE87-6A55-DF49-84CC-C77317F5A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Sandbox: Access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10E9DF9-D3D2-8844-A7A0-288099FEF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10556"/>
            <a:ext cx="7916544" cy="1346994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211CEC-DEBA-2D4F-8A13-9F119A311A2F}"/>
              </a:ext>
            </a:extLst>
          </p:cNvPr>
          <p:cNvSpPr/>
          <p:nvPr/>
        </p:nvSpPr>
        <p:spPr>
          <a:xfrm>
            <a:off x="2400300" y="1910556"/>
            <a:ext cx="2543175" cy="23256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03989B-25D9-C544-9EC9-3DBD9C80CDCF}"/>
              </a:ext>
            </a:extLst>
          </p:cNvPr>
          <p:cNvSpPr/>
          <p:nvPr/>
        </p:nvSpPr>
        <p:spPr>
          <a:xfrm>
            <a:off x="928688" y="1910556"/>
            <a:ext cx="1071562" cy="2325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31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A2480-8907-914E-856D-4F09B7B15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Sandbox: Execution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B6FEDE-E995-C54B-B0C5-86AA9FE88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13" y="1587171"/>
            <a:ext cx="6195444" cy="482207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AE0842-BAEA-324E-BA30-2A21C6246CA3}"/>
              </a:ext>
            </a:extLst>
          </p:cNvPr>
          <p:cNvSpPr/>
          <p:nvPr/>
        </p:nvSpPr>
        <p:spPr>
          <a:xfrm>
            <a:off x="2601532" y="1587171"/>
            <a:ext cx="536523" cy="15791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21B0E8-32A3-1149-9E44-E755AA7DA221}"/>
              </a:ext>
            </a:extLst>
          </p:cNvPr>
          <p:cNvSpPr/>
          <p:nvPr/>
        </p:nvSpPr>
        <p:spPr>
          <a:xfrm>
            <a:off x="2601532" y="3652071"/>
            <a:ext cx="740536" cy="15791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41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BDDBD-894E-7F48-AC92-3970D9B41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Sandbox: Input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2D1587-2F5C-634A-B676-59169F1FD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59551"/>
            <a:ext cx="10089190" cy="2017838"/>
          </a:xfrm>
          <a:solidFill>
            <a:schemeClr val="tx1"/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FCF1ABA-A199-0045-A8FB-C5EBB095D7EA}"/>
              </a:ext>
            </a:extLst>
          </p:cNvPr>
          <p:cNvSpPr/>
          <p:nvPr/>
        </p:nvSpPr>
        <p:spPr>
          <a:xfrm>
            <a:off x="2887579" y="1556084"/>
            <a:ext cx="6015789" cy="19877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B43A2E-CD05-D34E-B7DA-B8775253DBFD}"/>
              </a:ext>
            </a:extLst>
          </p:cNvPr>
          <p:cNvSpPr/>
          <p:nvPr/>
        </p:nvSpPr>
        <p:spPr>
          <a:xfrm>
            <a:off x="2879560" y="1933072"/>
            <a:ext cx="3441030" cy="21657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3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BDDBD-894E-7F48-AC92-3970D9B41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Sandbox: Spark Script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44B2037-6BBD-1A48-BEAF-902F31D477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7"/>
            <a:ext cx="10068604" cy="3282365"/>
          </a:xfrm>
        </p:spPr>
      </p:pic>
    </p:spTree>
    <p:extLst>
      <p:ext uri="{BB962C8B-B14F-4D97-AF65-F5344CB8AC3E}">
        <p14:creationId xmlns:p14="http://schemas.microsoft.com/office/powerpoint/2010/main" val="871133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9876B-BC1D-8247-9665-CCB79D8B7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Sandbox: Spark Output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446CDB-56E2-264E-BD80-755961914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7"/>
            <a:ext cx="10515600" cy="4095017"/>
          </a:xfrm>
        </p:spPr>
      </p:pic>
    </p:spTree>
    <p:extLst>
      <p:ext uri="{BB962C8B-B14F-4D97-AF65-F5344CB8AC3E}">
        <p14:creationId xmlns:p14="http://schemas.microsoft.com/office/powerpoint/2010/main" val="649879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76458-C418-F341-93D6-D42C966DC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Execution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4744-435B-C64A-844F-86C31A5E5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HUE: Hadoop User Experience</a:t>
            </a:r>
          </a:p>
          <a:p>
            <a:pPr marL="0" indent="0">
              <a:buNone/>
            </a:pPr>
            <a:r>
              <a:rPr lang="en-US" spc="-1" dirty="0">
                <a:latin typeface="Arial"/>
              </a:rPr>
              <a:t>An open-source Web interface that supports Apache Hadoop and its ecosystem</a:t>
            </a: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54C011-A9FA-E84E-8D01-AEBFE126D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8286702"/>
              </p:ext>
            </p:extLst>
          </p:nvPr>
        </p:nvGraphicFramePr>
        <p:xfrm>
          <a:off x="2704080" y="3561796"/>
          <a:ext cx="6783840" cy="2258280"/>
        </p:xfrm>
        <a:graphic>
          <a:graphicData uri="http://schemas.openxmlformats.org/drawingml/2006/table">
            <a:tbl>
              <a:tblPr/>
              <a:tblGrid>
                <a:gridCol w="1639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4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1440">
                <a:tc>
                  <a:txBody>
                    <a:bodyPr/>
                    <a:lstStyle/>
                    <a:p>
                      <a:r>
                        <a:rPr lang="en-US" sz="1800" b="1" spc="-1">
                          <a:latin typeface="Arial"/>
                        </a:rPr>
                        <a:t>Component</a:t>
                      </a:r>
                      <a:endParaRPr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pc="-1">
                          <a:latin typeface="Arial"/>
                        </a:rPr>
                        <a:t>Applications</a:t>
                      </a:r>
                      <a:endParaRPr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440">
                <a:tc>
                  <a:txBody>
                    <a:bodyPr/>
                    <a:lstStyle/>
                    <a:p>
                      <a:r>
                        <a:rPr lang="en-US" sz="1800" spc="-1">
                          <a:latin typeface="Arial"/>
                        </a:rPr>
                        <a:t>Editor</a:t>
                      </a:r>
                      <a:endParaRPr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spc="-1">
                          <a:latin typeface="Arial"/>
                        </a:rPr>
                        <a:t>SQL, Pig, Spark</a:t>
                      </a:r>
                      <a:endParaRPr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440">
                <a:tc>
                  <a:txBody>
                    <a:bodyPr/>
                    <a:lstStyle/>
                    <a:p>
                      <a:r>
                        <a:rPr lang="en-US" sz="1800" spc="-1">
                          <a:latin typeface="Arial"/>
                        </a:rPr>
                        <a:t>Browsers</a:t>
                      </a:r>
                      <a:endParaRPr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spc="-1">
                          <a:latin typeface="Arial"/>
                        </a:rPr>
                        <a:t>YARN, Oozie, Impala, HBase, Livy</a:t>
                      </a:r>
                      <a:endParaRPr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440">
                <a:tc>
                  <a:txBody>
                    <a:bodyPr/>
                    <a:lstStyle/>
                    <a:p>
                      <a:r>
                        <a:rPr lang="en-US" sz="1800" spc="-1">
                          <a:latin typeface="Arial"/>
                        </a:rPr>
                        <a:t>Scheduler</a:t>
                      </a:r>
                      <a:endParaRPr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spc="-1" dirty="0" err="1">
                          <a:latin typeface="Arial"/>
                        </a:rPr>
                        <a:t>Oozie</a:t>
                      </a:r>
                      <a:endParaRPr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520">
                <a:tc>
                  <a:txBody>
                    <a:bodyPr/>
                    <a:lstStyle/>
                    <a:p>
                      <a:r>
                        <a:rPr lang="en-US" sz="1800" spc="-1">
                          <a:latin typeface="Arial"/>
                        </a:rPr>
                        <a:t>Dashboard</a:t>
                      </a:r>
                      <a:endParaRPr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spc="-1" dirty="0" err="1">
                          <a:latin typeface="Arial"/>
                        </a:rPr>
                        <a:t>Solr</a:t>
                      </a:r>
                      <a:r>
                        <a:rPr lang="en-US" sz="1800" spc="-1" dirty="0">
                          <a:latin typeface="Arial"/>
                        </a:rPr>
                        <a:t>, SQL (Impala, Hive...)</a:t>
                      </a:r>
                      <a:endParaRPr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4482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745B3-4C00-5741-9DA6-B0317F49B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HUE: File Browser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F6F8937-AEE0-E140-9F01-6E4BB978AE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1534"/>
            <a:ext cx="10515600" cy="4199520"/>
          </a:xfrm>
        </p:spPr>
      </p:pic>
      <p:sp>
        <p:nvSpPr>
          <p:cNvPr id="4" name="AutoShape 2" descr="hue_hdfs.png">
            <a:extLst>
              <a:ext uri="{FF2B5EF4-FFF2-40B4-BE49-F238E27FC236}">
                <a16:creationId xmlns:a16="http://schemas.microsoft.com/office/drawing/2014/main" id="{58C4AD22-9EC3-8F4A-9214-0BD63D65B3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11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02798-B9E2-9B49-AB10-F62FDD474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A3644-8612-464E-8F50-94312CFAF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Big Data?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Visual Analytics Sandbox</a:t>
            </a:r>
          </a:p>
          <a:p>
            <a:r>
              <a:rPr lang="en-US" dirty="0"/>
              <a:t>Traditional Workflow in a Big Data Environment</a:t>
            </a:r>
          </a:p>
          <a:p>
            <a:r>
              <a:rPr lang="en-US" dirty="0"/>
              <a:t>VA Sandbox: Software Stack</a:t>
            </a:r>
          </a:p>
          <a:p>
            <a:r>
              <a:rPr lang="en-US" dirty="0"/>
              <a:t>VA Sandbox: </a:t>
            </a:r>
            <a:r>
              <a:rPr lang="en-US"/>
              <a:t>Execution Examples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5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05AA8-A49C-A44C-94BD-4422EE3B0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HUE: Job Execution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9B1D4C-D044-444A-8558-87401D089D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515600" cy="3282365"/>
          </a:xfrm>
        </p:spPr>
      </p:pic>
    </p:spTree>
    <p:extLst>
      <p:ext uri="{BB962C8B-B14F-4D97-AF65-F5344CB8AC3E}">
        <p14:creationId xmlns:p14="http://schemas.microsoft.com/office/powerpoint/2010/main" val="2499870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337E9-5D7D-854F-AB73-9E69B6F29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HUE: Output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A502D4-1F21-7A4E-A2F7-87235B002B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16" y="1690688"/>
            <a:ext cx="7883103" cy="4351338"/>
          </a:xfrm>
        </p:spPr>
      </p:pic>
    </p:spTree>
    <p:extLst>
      <p:ext uri="{BB962C8B-B14F-4D97-AF65-F5344CB8AC3E}">
        <p14:creationId xmlns:p14="http://schemas.microsoft.com/office/powerpoint/2010/main" val="2111911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ED766-CB4D-8B43-88AF-C0DF9F0D4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HUE: Editors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97FF64-A9F7-AE40-B136-9A25806038A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57200" y="1828800"/>
            <a:ext cx="7290000" cy="2554200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0F9D7A-5F88-D640-9C55-26892762E0F1}"/>
              </a:ext>
            </a:extLst>
          </p:cNvPr>
          <p:cNvPicPr/>
          <p:nvPr/>
        </p:nvPicPr>
        <p:blipFill>
          <a:blip r:embed="rId3"/>
          <a:srcRect r="1748" b="38123"/>
          <a:stretch/>
        </p:blipFill>
        <p:spPr>
          <a:xfrm>
            <a:off x="1798500" y="3962400"/>
            <a:ext cx="8595000" cy="26712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1372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6A683-CA54-DF44-8E11-44816756D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HUE: Schedulers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66C1BF3-9FF1-9D43-969C-0E97B752AE3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2398131" y="1825625"/>
            <a:ext cx="7395737" cy="435133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0130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49F7D-9A93-484A-8BE7-8E8690171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HUE: Dashboards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8D7967-5758-0F47-A383-16B69B3D548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268325" y="1329014"/>
            <a:ext cx="9370800" cy="53445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8713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0CFBE-81D2-6143-86CF-CE3B0B323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E0473-F0AF-7241-A97B-D347E3813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31367"/>
            <a:ext cx="10515600" cy="18455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Satya Katragadda</a:t>
            </a:r>
          </a:p>
          <a:p>
            <a:pPr marL="0" indent="0" algn="ctr">
              <a:buNone/>
            </a:pPr>
            <a:r>
              <a:rPr lang="en-US" dirty="0"/>
              <a:t>RM 118, </a:t>
            </a:r>
            <a:r>
              <a:rPr lang="en-US" dirty="0" err="1"/>
              <a:t>Abdalla</a:t>
            </a:r>
            <a:r>
              <a:rPr lang="en-US" dirty="0"/>
              <a:t> Hall</a:t>
            </a:r>
          </a:p>
          <a:p>
            <a:pPr marL="0" indent="0" algn="ctr">
              <a:buNone/>
            </a:pPr>
            <a:r>
              <a:rPr lang="en-US" dirty="0" err="1"/>
              <a:t>satya@Louisiana.edu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197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A8C1C-CAF5-7746-801A-D3FAC0689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Big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6A763-02D0-1C42-8240-0B9B0D825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en-US" dirty="0"/>
              <a:t>Reports, e.g.,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Track business processes, transactions </a:t>
            </a:r>
          </a:p>
          <a:p>
            <a:r>
              <a:rPr lang="en-US" altLang="en-US" dirty="0"/>
              <a:t>Diagnosis, e.g.,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Why is user engagement dropping?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Why is the system slow?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Detect spam, worms, viruses, DDoS attacks</a:t>
            </a:r>
          </a:p>
          <a:p>
            <a:r>
              <a:rPr lang="en-US" altLang="en-US" dirty="0"/>
              <a:t>Decisions, e.g.,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Decide what feature to add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Decide what ad to show 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Block worms, viruses,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850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9BCA8-A5BF-1C4B-8A1F-F581A802B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1D09E-4345-9B4E-9D3F-E6605CF1E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b="1" dirty="0"/>
              <a:t>Low latency (interactive) queries on historical data:</a:t>
            </a:r>
            <a:r>
              <a:rPr lang="en-US" altLang="en-US" sz="2400" dirty="0"/>
              <a:t> e</a:t>
            </a:r>
            <a:r>
              <a:rPr lang="en-US" altLang="en-US" sz="2400" dirty="0">
                <a:sym typeface="Wingdings" pitchFamily="2" charset="2"/>
              </a:rPr>
              <a:t>nable f</a:t>
            </a:r>
            <a:r>
              <a:rPr lang="en-US" altLang="en-US" sz="2400" dirty="0"/>
              <a:t>aster decisions</a:t>
            </a:r>
          </a:p>
          <a:p>
            <a:pPr lvl="1"/>
            <a:r>
              <a:rPr lang="en-US" altLang="en-US" dirty="0"/>
              <a:t>E.g., identify why a site is slow and fix it</a:t>
            </a:r>
          </a:p>
          <a:p>
            <a:pPr lvl="1"/>
            <a:endParaRPr lang="en-US" altLang="en-US" b="1" dirty="0"/>
          </a:p>
          <a:p>
            <a:r>
              <a:rPr lang="en-US" altLang="en-US" sz="2400" b="1" dirty="0"/>
              <a:t>Low latency queries on live data (streaming): </a:t>
            </a:r>
            <a:r>
              <a:rPr lang="en-US" altLang="en-US" sz="2400" dirty="0"/>
              <a:t>e</a:t>
            </a:r>
            <a:r>
              <a:rPr lang="en-US" altLang="en-US" sz="2400" dirty="0">
                <a:sym typeface="Wingdings" pitchFamily="2" charset="2"/>
              </a:rPr>
              <a:t>nable decisions on real-time data</a:t>
            </a:r>
          </a:p>
          <a:p>
            <a:pPr lvl="1"/>
            <a:r>
              <a:rPr lang="en-US" altLang="en-US" dirty="0">
                <a:sym typeface="Wingdings" pitchFamily="2" charset="2"/>
              </a:rPr>
              <a:t>E.g., detect &amp; block worms in real-time (a worm may infect </a:t>
            </a:r>
            <a:r>
              <a:rPr lang="en-US" altLang="en-US" b="1" dirty="0">
                <a:sym typeface="Wingdings" pitchFamily="2" charset="2"/>
              </a:rPr>
              <a:t>1mil</a:t>
            </a:r>
            <a:r>
              <a:rPr lang="en-US" altLang="en-US" dirty="0">
                <a:sym typeface="Wingdings" pitchFamily="2" charset="2"/>
              </a:rPr>
              <a:t> hosts in </a:t>
            </a:r>
            <a:r>
              <a:rPr lang="en-US" altLang="en-US" b="1" dirty="0">
                <a:sym typeface="Wingdings" pitchFamily="2" charset="2"/>
              </a:rPr>
              <a:t>1.3sec</a:t>
            </a:r>
            <a:r>
              <a:rPr lang="en-US" altLang="en-US" dirty="0">
                <a:sym typeface="Wingdings" pitchFamily="2" charset="2"/>
              </a:rPr>
              <a:t>)</a:t>
            </a:r>
          </a:p>
          <a:p>
            <a:pPr lvl="1"/>
            <a:endParaRPr lang="en-US" altLang="en-US" b="1" dirty="0">
              <a:sym typeface="Wingdings" pitchFamily="2" charset="2"/>
            </a:endParaRPr>
          </a:p>
          <a:p>
            <a:r>
              <a:rPr lang="en-US" altLang="en-US" sz="2400" b="1" dirty="0"/>
              <a:t>Sophisticated data processing:</a:t>
            </a:r>
            <a:r>
              <a:rPr lang="en-US" altLang="en-US" sz="2400" dirty="0"/>
              <a:t> e</a:t>
            </a:r>
            <a:r>
              <a:rPr lang="en-US" altLang="en-US" sz="2400" dirty="0">
                <a:sym typeface="Wingdings" pitchFamily="2" charset="2"/>
              </a:rPr>
              <a:t>nable </a:t>
            </a:r>
            <a:r>
              <a:rPr lang="ja-JP" altLang="en-US" sz="2400" dirty="0">
                <a:sym typeface="Wingdings" pitchFamily="2" charset="2"/>
              </a:rPr>
              <a:t>“</a:t>
            </a:r>
            <a:r>
              <a:rPr lang="en-US" altLang="ja-JP" sz="2400" dirty="0">
                <a:sym typeface="Wingdings" pitchFamily="2" charset="2"/>
              </a:rPr>
              <a:t>better</a:t>
            </a:r>
            <a:r>
              <a:rPr lang="ja-JP" altLang="en-US" sz="2400" dirty="0">
                <a:sym typeface="Wingdings" pitchFamily="2" charset="2"/>
              </a:rPr>
              <a:t>”</a:t>
            </a:r>
            <a:r>
              <a:rPr lang="en-US" altLang="ja-JP" sz="2400" dirty="0">
                <a:sym typeface="Wingdings" pitchFamily="2" charset="2"/>
              </a:rPr>
              <a:t> decisions</a:t>
            </a:r>
          </a:p>
          <a:p>
            <a:pPr lvl="1"/>
            <a:r>
              <a:rPr lang="en-US" altLang="en-US" dirty="0"/>
              <a:t>E.g., anomaly detection, trend analysis</a:t>
            </a:r>
          </a:p>
        </p:txBody>
      </p:sp>
    </p:spTree>
    <p:extLst>
      <p:ext uri="{BB962C8B-B14F-4D97-AF65-F5344CB8AC3E}">
        <p14:creationId xmlns:p14="http://schemas.microsoft.com/office/powerpoint/2010/main" val="41885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170BF-7A1C-5449-940B-92503ECFA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Analytics Sandbox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D9CCD36-1722-F946-9BDD-350A18E027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426" y="1402719"/>
            <a:ext cx="6187147" cy="4861330"/>
          </a:xfrm>
        </p:spPr>
      </p:pic>
    </p:spTree>
    <p:extLst>
      <p:ext uri="{BB962C8B-B14F-4D97-AF65-F5344CB8AC3E}">
        <p14:creationId xmlns:p14="http://schemas.microsoft.com/office/powerpoint/2010/main" val="1497640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8EC21-DA4E-4544-B3D2-6DA03EB7B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Workflow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90FE7A-87CF-234C-8DA4-91E4609EAFEB}"/>
              </a:ext>
            </a:extLst>
          </p:cNvPr>
          <p:cNvSpPr/>
          <p:nvPr/>
        </p:nvSpPr>
        <p:spPr>
          <a:xfrm>
            <a:off x="838200" y="2569028"/>
            <a:ext cx="2013857" cy="1001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Ingestion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C48449-D1C8-CB4D-A22C-675DD824090B}"/>
              </a:ext>
            </a:extLst>
          </p:cNvPr>
          <p:cNvSpPr/>
          <p:nvPr/>
        </p:nvSpPr>
        <p:spPr>
          <a:xfrm>
            <a:off x="3494314" y="2569028"/>
            <a:ext cx="2013857" cy="1001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Management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528263-FAAE-1E41-B0C6-7D6AFBA04E91}"/>
              </a:ext>
            </a:extLst>
          </p:cNvPr>
          <p:cNvSpPr/>
          <p:nvPr/>
        </p:nvSpPr>
        <p:spPr>
          <a:xfrm>
            <a:off x="6150428" y="2569028"/>
            <a:ext cx="2013857" cy="1001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Processing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8E3F05-97D2-7B4A-A58F-62F533E23690}"/>
              </a:ext>
            </a:extLst>
          </p:cNvPr>
          <p:cNvSpPr/>
          <p:nvPr/>
        </p:nvSpPr>
        <p:spPr>
          <a:xfrm>
            <a:off x="8806542" y="2569028"/>
            <a:ext cx="2013857" cy="1001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Visualization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8CE2EF-F508-AC42-9681-D5FD975554B9}"/>
              </a:ext>
            </a:extLst>
          </p:cNvPr>
          <p:cNvSpPr/>
          <p:nvPr/>
        </p:nvSpPr>
        <p:spPr>
          <a:xfrm>
            <a:off x="6150428" y="4757059"/>
            <a:ext cx="2013857" cy="849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Resource Management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5FBA88F-C5CE-F345-9794-B66089CD01DD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2852057" y="3069771"/>
            <a:ext cx="6422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818254D-9A1C-A146-9B5B-B99FAA72307D}"/>
              </a:ext>
            </a:extLst>
          </p:cNvPr>
          <p:cNvCxnSpPr/>
          <p:nvPr/>
        </p:nvCxnSpPr>
        <p:spPr>
          <a:xfrm>
            <a:off x="5508171" y="3069771"/>
            <a:ext cx="6422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C8FB7D6-FF18-E942-A5F4-F8A515AA31A4}"/>
              </a:ext>
            </a:extLst>
          </p:cNvPr>
          <p:cNvCxnSpPr/>
          <p:nvPr/>
        </p:nvCxnSpPr>
        <p:spPr>
          <a:xfrm>
            <a:off x="8164285" y="3069771"/>
            <a:ext cx="6422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8045476-2582-7A43-B720-0A0824D0278A}"/>
              </a:ext>
            </a:extLst>
          </p:cNvPr>
          <p:cNvCxnSpPr>
            <a:cxnSpLocks/>
            <a:stCxn id="8" idx="0"/>
            <a:endCxn id="5" idx="2"/>
          </p:cNvCxnSpPr>
          <p:nvPr/>
        </p:nvCxnSpPr>
        <p:spPr>
          <a:xfrm flipH="1" flipV="1">
            <a:off x="4501243" y="3570514"/>
            <a:ext cx="2656114" cy="1186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96A12D2-EAEA-9E48-B8C7-3E74FB1379C9}"/>
              </a:ext>
            </a:extLst>
          </p:cNvPr>
          <p:cNvCxnSpPr>
            <a:cxnSpLocks/>
            <a:stCxn id="8" idx="0"/>
            <a:endCxn id="6" idx="2"/>
          </p:cNvCxnSpPr>
          <p:nvPr/>
        </p:nvCxnSpPr>
        <p:spPr>
          <a:xfrm flipV="1">
            <a:off x="7157357" y="3570514"/>
            <a:ext cx="0" cy="1186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3B81ABC-D051-E546-BE15-9CC5647DBD33}"/>
              </a:ext>
            </a:extLst>
          </p:cNvPr>
          <p:cNvCxnSpPr>
            <a:cxnSpLocks/>
            <a:stCxn id="8" idx="0"/>
            <a:endCxn id="7" idx="2"/>
          </p:cNvCxnSpPr>
          <p:nvPr/>
        </p:nvCxnSpPr>
        <p:spPr>
          <a:xfrm flipV="1">
            <a:off x="7157357" y="3570514"/>
            <a:ext cx="2656114" cy="1186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898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6BF0C-16CD-4142-A62C-E6EFAF206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Sandbox: Software Stack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11BF13-3476-954A-9D2C-415758C6A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00" y="1524335"/>
            <a:ext cx="63754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63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A7AEA-0AD8-1040-A831-C6D32705B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Sandbox: Resource Manager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18C843-CA5F-CC4B-89CE-D8E5BE8DD8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" y="3207544"/>
            <a:ext cx="7200900" cy="15875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B6B59B-DADC-274E-9ADF-53963448D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" y="1302544"/>
            <a:ext cx="72009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16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0F41C-47E2-D24F-ADD1-6C5CE8862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Sandbox: Data </a:t>
            </a:r>
            <a:r>
              <a:rPr lang="en-US" dirty="0" err="1"/>
              <a:t>Injestion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F41EF1-DE33-3340-88F4-2259AAC954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291" y="1825625"/>
            <a:ext cx="6139417" cy="4351338"/>
          </a:xfrm>
        </p:spPr>
      </p:pic>
    </p:spTree>
    <p:extLst>
      <p:ext uri="{BB962C8B-B14F-4D97-AF65-F5344CB8AC3E}">
        <p14:creationId xmlns:p14="http://schemas.microsoft.com/office/powerpoint/2010/main" val="217768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331</Words>
  <Application>Microsoft Macintosh PowerPoint</Application>
  <PresentationFormat>Widescreen</PresentationFormat>
  <Paragraphs>74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游ゴシック</vt:lpstr>
      <vt:lpstr>Arial</vt:lpstr>
      <vt:lpstr>Calibri</vt:lpstr>
      <vt:lpstr>Calibri Light</vt:lpstr>
      <vt:lpstr>Wingdings</vt:lpstr>
      <vt:lpstr>Office Theme</vt:lpstr>
      <vt:lpstr>Visual Analytics Sandbox</vt:lpstr>
      <vt:lpstr>Agenda</vt:lpstr>
      <vt:lpstr>Why Big Data?</vt:lpstr>
      <vt:lpstr>Goals</vt:lpstr>
      <vt:lpstr>Visual Analytics Sandbox</vt:lpstr>
      <vt:lpstr>Big Data Workflow</vt:lpstr>
      <vt:lpstr>VA Sandbox: Software Stack</vt:lpstr>
      <vt:lpstr>VA Sandbox: Resource Manager</vt:lpstr>
      <vt:lpstr>VA Sandbox: Data Injestion</vt:lpstr>
      <vt:lpstr>VA Sandbox: Data Storage</vt:lpstr>
      <vt:lpstr>VA Sandbox: Processing and Visualization</vt:lpstr>
      <vt:lpstr>VA Sandbox</vt:lpstr>
      <vt:lpstr>VA Sandbox: Access</vt:lpstr>
      <vt:lpstr>VA Sandbox: Execution</vt:lpstr>
      <vt:lpstr>VA Sandbox: Input</vt:lpstr>
      <vt:lpstr>VA Sandbox: Spark Script</vt:lpstr>
      <vt:lpstr>VA Sandbox: Spark Output</vt:lpstr>
      <vt:lpstr>Alternative Execution Environment</vt:lpstr>
      <vt:lpstr>HUE: File Browser</vt:lpstr>
      <vt:lpstr>HUE: Job Execution</vt:lpstr>
      <vt:lpstr>HUE: Output</vt:lpstr>
      <vt:lpstr>HUE: Editors</vt:lpstr>
      <vt:lpstr>HUE: Schedulers</vt:lpstr>
      <vt:lpstr>HUE: Dashboards</vt:lpstr>
      <vt:lpstr>Questions?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Analytics Sandbox</dc:title>
  <dc:creator>Katragadda Satya S</dc:creator>
  <cp:lastModifiedBy>Katragadda Satya S</cp:lastModifiedBy>
  <cp:revision>7</cp:revision>
  <dcterms:created xsi:type="dcterms:W3CDTF">2018-01-25T16:44:45Z</dcterms:created>
  <dcterms:modified xsi:type="dcterms:W3CDTF">2018-01-25T21:02:08Z</dcterms:modified>
</cp:coreProperties>
</file>