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3" r:id="rId11"/>
    <p:sldId id="264" r:id="rId12"/>
    <p:sldId id="265" r:id="rId13"/>
    <p:sldId id="277" r:id="rId14"/>
    <p:sldId id="278" r:id="rId15"/>
    <p:sldId id="266" r:id="rId16"/>
    <p:sldId id="281" r:id="rId17"/>
    <p:sldId id="282" r:id="rId18"/>
    <p:sldId id="284" r:id="rId19"/>
    <p:sldId id="267" r:id="rId20"/>
    <p:sldId id="280" r:id="rId21"/>
    <p:sldId id="269" r:id="rId22"/>
    <p:sldId id="270" r:id="rId23"/>
    <p:sldId id="271" r:id="rId24"/>
    <p:sldId id="283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270BF7-91F3-46A8-8899-F35C20484539}">
          <p14:sldIdLst>
            <p14:sldId id="256"/>
            <p14:sldId id="257"/>
            <p14:sldId id="258"/>
            <p14:sldId id="259"/>
            <p14:sldId id="260"/>
            <p14:sldId id="261"/>
            <p14:sldId id="275"/>
            <p14:sldId id="276"/>
            <p14:sldId id="262"/>
            <p14:sldId id="263"/>
            <p14:sldId id="264"/>
            <p14:sldId id="265"/>
            <p14:sldId id="277"/>
            <p14:sldId id="278"/>
            <p14:sldId id="266"/>
            <p14:sldId id="281"/>
            <p14:sldId id="282"/>
            <p14:sldId id="284"/>
            <p14:sldId id="267"/>
            <p14:sldId id="280"/>
            <p14:sldId id="269"/>
            <p14:sldId id="270"/>
            <p14:sldId id="271"/>
            <p14:sldId id="283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3D388-7B5D-473A-A4C7-E962DDE9D793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823FF-360E-4046-8702-AC14621D4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1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1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55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44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Gain on first iteration: Hadoop heartbeat protocol between master and workers</a:t>
            </a:r>
          </a:p>
        </p:txBody>
      </p:sp>
    </p:spTree>
    <p:extLst>
      <p:ext uri="{BB962C8B-B14F-4D97-AF65-F5344CB8AC3E}">
        <p14:creationId xmlns:p14="http://schemas.microsoft.com/office/powerpoint/2010/main" val="116274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3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291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7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6105-44A7-4FB5-BC53-D39DB7448AA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8E5D-8AE4-41D8-976E-21F69DFE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Introduction to Spark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10961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Spark’s solution: Resilient Distributed Datasets (RDDs)</a:t>
            </a:r>
          </a:p>
          <a:p>
            <a:pPr lvl="1"/>
            <a:r>
              <a:rPr lang="en-US" dirty="0" smtClean="0"/>
              <a:t>Read only</a:t>
            </a:r>
            <a:r>
              <a:rPr lang="en-US" dirty="0" smtClean="0"/>
              <a:t>, </a:t>
            </a:r>
            <a:r>
              <a:rPr lang="en-US" dirty="0" smtClean="0"/>
              <a:t>partitioned collections of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A distributed </a:t>
            </a:r>
            <a:r>
              <a:rPr lang="en-US" i="1" dirty="0" smtClean="0"/>
              <a:t>immutable</a:t>
            </a:r>
            <a:r>
              <a:rPr lang="en-US" dirty="0" smtClean="0"/>
              <a:t> array</a:t>
            </a:r>
            <a:endParaRPr lang="en-US" dirty="0" smtClean="0"/>
          </a:p>
          <a:p>
            <a:pPr lvl="1"/>
            <a:r>
              <a:rPr lang="en-US" dirty="0" smtClean="0"/>
              <a:t>Created through parallel transformations on data in stable storage</a:t>
            </a:r>
          </a:p>
          <a:p>
            <a:pPr lvl="1"/>
            <a:r>
              <a:rPr lang="en-US" dirty="0" smtClean="0"/>
              <a:t>Can be cached for efficient reuse.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752600" y="5494475"/>
            <a:ext cx="647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>
                <a:solidFill>
                  <a:prstClr val="black"/>
                </a:solidFill>
              </a:rPr>
              <a:t>Cited from </a:t>
            </a:r>
            <a:r>
              <a:rPr lang="en-US" sz="1050" dirty="0" err="1" smtClean="0">
                <a:solidFill>
                  <a:prstClr val="black"/>
                </a:solidFill>
              </a:rPr>
              <a:t>Matei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</a:rPr>
              <a:t>Zahria</a:t>
            </a:r>
            <a:r>
              <a:rPr lang="en-US" sz="1050" dirty="0" smtClean="0">
                <a:solidFill>
                  <a:prstClr val="black"/>
                </a:solidFill>
              </a:rPr>
              <a:t>, Spark fast, interactive, language-integrated cluster computing, </a:t>
            </a:r>
            <a:r>
              <a:rPr lang="en-US" sz="1050" dirty="0" err="1" smtClean="0">
                <a:solidFill>
                  <a:prstClr val="black"/>
                </a:solidFill>
              </a:rPr>
              <a:t>amplab</a:t>
            </a:r>
            <a:r>
              <a:rPr lang="en-US" sz="1050" dirty="0" smtClean="0">
                <a:solidFill>
                  <a:prstClr val="black"/>
                </a:solidFill>
              </a:rPr>
              <a:t>, UC Berkeley</a:t>
            </a:r>
          </a:p>
        </p:txBody>
      </p:sp>
    </p:spTree>
    <p:extLst>
      <p:ext uri="{BB962C8B-B14F-4D97-AF65-F5344CB8AC3E}">
        <p14:creationId xmlns:p14="http://schemas.microsoft.com/office/powerpoint/2010/main" val="7090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the operations that generates the RDD</a:t>
            </a:r>
          </a:p>
          <a:p>
            <a:r>
              <a:rPr lang="en-US" dirty="0" smtClean="0"/>
              <a:t>Automatically rebuilt on (partial)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3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 provides API to support the following languages: Scala, Java, Python, R</a:t>
            </a:r>
          </a:p>
          <a:p>
            <a:endParaRPr lang="en-US" dirty="0"/>
          </a:p>
          <a:p>
            <a:r>
              <a:rPr lang="en-US" dirty="0" smtClean="0"/>
              <a:t>Data Operations</a:t>
            </a:r>
          </a:p>
          <a:p>
            <a:pPr lvl="1"/>
            <a:r>
              <a:rPr lang="en-US" dirty="0" smtClean="0"/>
              <a:t>Transformations; lazily create RDDs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wc</a:t>
            </a:r>
            <a:r>
              <a:rPr lang="en-US" dirty="0" smtClean="0"/>
              <a:t> = </a:t>
            </a:r>
            <a:r>
              <a:rPr lang="en-US" dirty="0" err="1" smtClean="0"/>
              <a:t>dataset.flatMap</a:t>
            </a:r>
            <a:r>
              <a:rPr lang="en-US" dirty="0" smtClean="0"/>
              <a:t>(tokenize).</a:t>
            </a:r>
            <a:r>
              <a:rPr lang="en-US" dirty="0" err="1" smtClean="0"/>
              <a:t>reduceByKey</a:t>
            </a:r>
            <a:r>
              <a:rPr lang="en-US" dirty="0" smtClean="0"/>
              <a:t>(add)</a:t>
            </a:r>
            <a:endParaRPr lang="en-US" dirty="0" smtClean="0"/>
          </a:p>
          <a:p>
            <a:pPr lvl="1"/>
            <a:r>
              <a:rPr lang="en-US" dirty="0" smtClean="0"/>
              <a:t>Actions; execute compilation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wc.collect</a:t>
            </a:r>
            <a:r>
              <a:rPr lang="en-US" dirty="0" smtClean="0"/>
              <a:t>()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6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Dataflow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70406"/>
              </p:ext>
            </p:extLst>
          </p:nvPr>
        </p:nvGraphicFramePr>
        <p:xfrm>
          <a:off x="465772" y="1371597"/>
          <a:ext cx="8212455" cy="52578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04820"/>
                <a:gridCol w="2909570"/>
                <a:gridCol w="2298065"/>
              </a:tblGrid>
              <a:tr h="545626">
                <a:tc>
                  <a:txBody>
                    <a:bodyPr/>
                    <a:lstStyle/>
                    <a:p>
                      <a:pPr marL="396875" marR="0" indent="-365125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 dirty="0">
                          <a:effectLst/>
                        </a:rPr>
                        <a:t>map</a:t>
                      </a:r>
                      <a:endParaRPr lang="en-US" sz="1100" dirty="0"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1030" marR="0" indent="-342900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reduce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7540" marR="0" indent="-342900">
                        <a:spcBef>
                          <a:spcPts val="4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effectLst/>
                        </a:rPr>
                        <a:t>sample</a:t>
                      </a:r>
                      <a:endParaRPr lang="en-US" sz="1100" dirty="0"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  <a:tr h="69087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>
                          <a:effectLst/>
                        </a:rPr>
                        <a:t>filter</a:t>
                      </a:r>
                      <a:endParaRPr lang="en-US" sz="1100"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1030" marR="0" indent="-342900"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7540" marR="0" indent="-342900">
                        <a:spcBef>
                          <a:spcPts val="99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take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  <a:tr h="69394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 dirty="0" err="1">
                          <a:effectLst/>
                        </a:rPr>
                        <a:t>groupBy</a:t>
                      </a:r>
                      <a:endParaRPr lang="en-US" sz="1100" dirty="0"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fold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7540" marR="0" indent="-342900">
                        <a:spcBef>
                          <a:spcPts val="99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effectLst/>
                        </a:rPr>
                        <a:t>first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  <a:tr h="693945">
                <a:tc>
                  <a:txBody>
                    <a:bodyPr/>
                    <a:lstStyle/>
                    <a:p>
                      <a:pPr marL="396875" marR="0" indent="-365125">
                        <a:spcBef>
                          <a:spcPts val="91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 dirty="0">
                          <a:effectLst/>
                        </a:rPr>
                        <a:t>sort</a:t>
                      </a:r>
                      <a:endParaRPr lang="en-US" sz="1100" dirty="0"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915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 err="1">
                          <a:solidFill>
                            <a:schemeClr val="bg2"/>
                          </a:solidFill>
                          <a:effectLst/>
                        </a:rPr>
                        <a:t>reduceByKey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7540" marR="0" indent="-342900">
                        <a:spcBef>
                          <a:spcPts val="100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err="1">
                          <a:effectLst/>
                        </a:rPr>
                        <a:t>partitionBy</a:t>
                      </a:r>
                      <a:endParaRPr lang="en-US" sz="1100" dirty="0"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  <a:tr h="69394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>
                          <a:effectLst/>
                        </a:rPr>
                        <a:t>union</a:t>
                      </a:r>
                      <a:endParaRPr lang="en-US" sz="1100"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3255" marR="0" indent="-365125">
                        <a:spcBef>
                          <a:spcPts val="9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 err="1">
                          <a:solidFill>
                            <a:schemeClr val="bg2"/>
                          </a:solidFill>
                          <a:effectLst/>
                        </a:rPr>
                        <a:t>groupByKey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7540" marR="0" indent="-342900">
                        <a:spcBef>
                          <a:spcPts val="99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err="1">
                          <a:effectLst/>
                        </a:rPr>
                        <a:t>mapWith</a:t>
                      </a:r>
                      <a:endParaRPr lang="en-US" sz="1100" dirty="0"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  <a:tr h="69394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915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>
                          <a:effectLst/>
                        </a:rPr>
                        <a:t>join</a:t>
                      </a:r>
                      <a:endParaRPr lang="en-US" sz="1100"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915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 err="1">
                          <a:solidFill>
                            <a:schemeClr val="bg2"/>
                          </a:solidFill>
                          <a:effectLst/>
                        </a:rPr>
                        <a:t>cogroup</a:t>
                      </a:r>
                      <a:endParaRPr lang="en-US" sz="1100" dirty="0">
                        <a:solidFill>
                          <a:schemeClr val="bg2"/>
                        </a:solidFill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37540" marR="0" indent="-342900">
                        <a:spcBef>
                          <a:spcPts val="100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>
                          <a:effectLst/>
                        </a:rPr>
                        <a:t>pipe</a:t>
                      </a:r>
                      <a:endParaRPr lang="en-US" sz="1100" dirty="0"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  <a:tr h="124552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25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 dirty="0" err="1" smtClean="0">
                          <a:effectLst/>
                        </a:rPr>
                        <a:t>leftOuterJoin</a:t>
                      </a:r>
                      <a:endParaRPr lang="en-US" sz="230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ts val="25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None/>
                        <a:tabLst>
                          <a:tab pos="396240" algn="l"/>
                          <a:tab pos="396875" algn="l"/>
                        </a:tabLst>
                      </a:pPr>
                      <a:endParaRPr lang="en-US" sz="2300" dirty="0" smtClean="0"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  <a:p>
                      <a:pPr marL="342900" marR="0" lvl="0" indent="-342900">
                        <a:lnSpc>
                          <a:spcPts val="25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396240" algn="l"/>
                          <a:tab pos="396875" algn="l"/>
                        </a:tabLst>
                      </a:pPr>
                      <a:r>
                        <a:rPr lang="en-US" sz="2300" dirty="0" err="1" smtClean="0">
                          <a:effectLst/>
                          <a:latin typeface="+mn-lt"/>
                          <a:ea typeface="Arial"/>
                          <a:cs typeface="Lucida Console"/>
                        </a:rPr>
                        <a:t>rightouterjoin</a:t>
                      </a:r>
                      <a:endParaRPr lang="en-US" sz="1100" dirty="0">
                        <a:effectLst/>
                        <a:latin typeface="+mn-lt"/>
                        <a:ea typeface="Arial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ts val="25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 smtClean="0">
                          <a:effectLst/>
                        </a:rPr>
                        <a:t>Cross</a:t>
                      </a:r>
                    </a:p>
                    <a:p>
                      <a:pPr marL="342900" marR="0" lvl="0" indent="-342900">
                        <a:lnSpc>
                          <a:spcPts val="25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endParaRPr lang="en-US" sz="2300" dirty="0" smtClean="0">
                        <a:effectLst/>
                        <a:latin typeface="Lucida Console"/>
                        <a:ea typeface="Arial"/>
                        <a:cs typeface="Lucida Console"/>
                      </a:endParaRPr>
                    </a:p>
                    <a:p>
                      <a:pPr marL="342900" marR="0" lvl="0" indent="-342900">
                        <a:lnSpc>
                          <a:spcPts val="255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SzPts val="2300"/>
                        <a:buFont typeface="Arial"/>
                        <a:buChar char="•"/>
                        <a:tabLst>
                          <a:tab pos="642620" algn="l"/>
                          <a:tab pos="643255" algn="l"/>
                        </a:tabLst>
                      </a:pPr>
                      <a:r>
                        <a:rPr lang="en-US" sz="2300" dirty="0" smtClean="0">
                          <a:effectLst/>
                          <a:latin typeface="+mn-lt"/>
                          <a:ea typeface="Arial"/>
                          <a:cs typeface="Lucida Console"/>
                        </a:rPr>
                        <a:t>Zip</a:t>
                      </a:r>
                      <a:endParaRPr lang="en-US" sz="1100" dirty="0">
                        <a:effectLst/>
                        <a:latin typeface="+mn-lt"/>
                        <a:ea typeface="Arial"/>
                        <a:cs typeface="Lucida Conso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7540" marR="0" indent="-342900">
                        <a:spcBef>
                          <a:spcPts val="99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smtClean="0">
                          <a:solidFill>
                            <a:schemeClr val="tx1"/>
                          </a:solidFill>
                          <a:effectLst/>
                        </a:rPr>
                        <a:t>Save</a:t>
                      </a:r>
                    </a:p>
                    <a:p>
                      <a:pPr marL="637540" marR="0" indent="-342900">
                        <a:spcBef>
                          <a:spcPts val="99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 smtClean="0">
                          <a:effectLst/>
                          <a:latin typeface="Lucida Console"/>
                          <a:ea typeface="Lucida Console"/>
                          <a:cs typeface="Lucida Console"/>
                        </a:rPr>
                        <a:t>...</a:t>
                      </a:r>
                      <a:endParaRPr lang="en-US" sz="1100" dirty="0">
                        <a:effectLst/>
                        <a:latin typeface="Lucida Console"/>
                        <a:ea typeface="Lucida Console"/>
                        <a:cs typeface="Lucida Console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5138" y="1022135"/>
            <a:ext cx="678018" cy="237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8872" tIns="723672" rIns="76176" bIns="177744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7550" algn="l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8080325" y="3780916"/>
            <a:ext cx="802500" cy="434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Worker</a:t>
            </a:r>
          </a:p>
        </p:txBody>
      </p:sp>
      <p:sp>
        <p:nvSpPr>
          <p:cNvPr id="151" name="Shape 151"/>
          <p:cNvSpPr/>
          <p:nvPr/>
        </p:nvSpPr>
        <p:spPr>
          <a:xfrm>
            <a:off x="7399100" y="5313149"/>
            <a:ext cx="802500" cy="434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Worker</a:t>
            </a:r>
          </a:p>
        </p:txBody>
      </p:sp>
      <p:sp>
        <p:nvSpPr>
          <p:cNvPr id="152" name="Shape 152"/>
          <p:cNvSpPr/>
          <p:nvPr/>
        </p:nvSpPr>
        <p:spPr>
          <a:xfrm>
            <a:off x="6684950" y="3604916"/>
            <a:ext cx="802500" cy="434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Master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Spark Example: Log Mining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5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000" dirty="0"/>
              <a:t>Load error messages from a log into memory and run interactive queries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156" name="Shape 156"/>
          <p:cNvSpPr txBox="1"/>
          <p:nvPr/>
        </p:nvSpPr>
        <p:spPr>
          <a:xfrm>
            <a:off x="766275" y="2175500"/>
            <a:ext cx="5496900" cy="3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lines = spark.textFile("hdfs://...")</a:t>
            </a:r>
          </a:p>
        </p:txBody>
      </p:sp>
      <p:sp>
        <p:nvSpPr>
          <p:cNvPr id="157" name="Shape 157"/>
          <p:cNvSpPr/>
          <p:nvPr/>
        </p:nvSpPr>
        <p:spPr>
          <a:xfrm>
            <a:off x="6455147" y="1914641"/>
            <a:ext cx="1125300" cy="347200"/>
          </a:xfrm>
          <a:prstGeom prst="wedgeRoundRectCallout">
            <a:avLst>
              <a:gd name="adj1" fmla="val -101744"/>
              <a:gd name="adj2" fmla="val 5161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base RDD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66274" y="2480300"/>
            <a:ext cx="6632825" cy="3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 = lines.filter(_.startsWith("ERROR"))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66275" y="2785100"/>
            <a:ext cx="5496900" cy="3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errors.persist()</a:t>
            </a:r>
          </a:p>
        </p:txBody>
      </p:sp>
      <p:sp>
        <p:nvSpPr>
          <p:cNvPr id="160" name="Shape 160"/>
          <p:cNvSpPr/>
          <p:nvPr/>
        </p:nvSpPr>
        <p:spPr>
          <a:xfrm>
            <a:off x="6811849" y="2470642"/>
            <a:ext cx="1830976" cy="347200"/>
          </a:xfrm>
          <a:prstGeom prst="wedgeRoundRectCallout">
            <a:avLst>
              <a:gd name="adj1" fmla="val -82409"/>
              <a:gd name="adj2" fmla="val 3182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transformation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66275" y="3089900"/>
            <a:ext cx="6045574" cy="3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errors.filter(_.contains("Foo")).count()</a:t>
            </a:r>
          </a:p>
        </p:txBody>
      </p:sp>
      <p:sp>
        <p:nvSpPr>
          <p:cNvPr id="162" name="Shape 162"/>
          <p:cNvSpPr/>
          <p:nvPr/>
        </p:nvSpPr>
        <p:spPr>
          <a:xfrm>
            <a:off x="6616547" y="3034549"/>
            <a:ext cx="802500" cy="347200"/>
          </a:xfrm>
          <a:prstGeom prst="wedgeRoundRectCallout">
            <a:avLst>
              <a:gd name="adj1" fmla="val -82409"/>
              <a:gd name="adj2" fmla="val 3182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action!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849" y="3941154"/>
            <a:ext cx="548699" cy="113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224" y="4182154"/>
            <a:ext cx="548699" cy="113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999" y="5652087"/>
            <a:ext cx="548699" cy="1131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>
            <a:stCxn id="163" idx="3"/>
            <a:endCxn id="164" idx="1"/>
          </p:cNvCxnSpPr>
          <p:nvPr/>
        </p:nvCxnSpPr>
        <p:spPr>
          <a:xfrm>
            <a:off x="7360547" y="4506660"/>
            <a:ext cx="846600" cy="24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>
            <a:stCxn id="163" idx="3"/>
            <a:endCxn id="165" idx="0"/>
          </p:cNvCxnSpPr>
          <p:nvPr/>
        </p:nvCxnSpPr>
        <p:spPr>
          <a:xfrm>
            <a:off x="7360547" y="4506660"/>
            <a:ext cx="439800" cy="114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 rot="10800000">
            <a:off x="7284347" y="4608087"/>
            <a:ext cx="439800" cy="114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/>
          <p:nvPr/>
        </p:nvCxnSpPr>
        <p:spPr>
          <a:xfrm rot="10800000">
            <a:off x="7360623" y="4404860"/>
            <a:ext cx="846600" cy="24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" name="Shape 170"/>
          <p:cNvSpPr txBox="1"/>
          <p:nvPr/>
        </p:nvSpPr>
        <p:spPr>
          <a:xfrm>
            <a:off x="766274" y="3394700"/>
            <a:ext cx="5710725" cy="3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errors.filter(_.contains("Bar")).count()</a:t>
            </a:r>
          </a:p>
        </p:txBody>
      </p:sp>
      <p:sp>
        <p:nvSpPr>
          <p:cNvPr id="171" name="Shape 171"/>
          <p:cNvSpPr/>
          <p:nvPr/>
        </p:nvSpPr>
        <p:spPr>
          <a:xfrm>
            <a:off x="855700" y="4427300"/>
            <a:ext cx="4678500" cy="132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Result</a:t>
            </a:r>
            <a:r>
              <a:rPr lang="en"/>
              <a:t>: full-text search on 1TB data in 5-7sec vs. 170sec with on-disk data!</a:t>
            </a:r>
          </a:p>
        </p:txBody>
      </p:sp>
    </p:spTree>
    <p:extLst>
      <p:ext uri="{BB962C8B-B14F-4D97-AF65-F5344CB8AC3E}">
        <p14:creationId xmlns:p14="http://schemas.microsoft.com/office/powerpoint/2010/main" val="907785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625"/>
            <a:ext cx="822960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8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Simple Yet Powerful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99" y="1795300"/>
            <a:ext cx="2595674" cy="48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876" y="2156293"/>
            <a:ext cx="4744575" cy="48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7176" y="2864834"/>
            <a:ext cx="1154499" cy="129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09600" y="1293700"/>
            <a:ext cx="6033300" cy="4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WordCount Implementation: Hadoop vs. Spark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779025" y="5035533"/>
            <a:ext cx="4983300" cy="9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Pregel: iterative graph processing, 200 LoC using Spark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HaLoop: iterative MapReduce, 200 LoC using Spark </a:t>
            </a:r>
          </a:p>
        </p:txBody>
      </p:sp>
    </p:spTree>
    <p:extLst>
      <p:ext uri="{BB962C8B-B14F-4D97-AF65-F5344CB8AC3E}">
        <p14:creationId xmlns:p14="http://schemas.microsoft.com/office/powerpoint/2010/main" val="33650020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WordCount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57200" y="18287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v</a:t>
            </a:r>
            <a:r>
              <a:rPr lang="en-US" sz="1400" dirty="0" err="1" smtClean="0"/>
              <a:t>al</a:t>
            </a:r>
            <a:r>
              <a:rPr lang="en-US" sz="1400" dirty="0" smtClean="0"/>
              <a:t> counts = </a:t>
            </a:r>
            <a:r>
              <a:rPr lang="en-US" sz="1400" dirty="0" err="1" smtClean="0"/>
              <a:t>sc.textFile</a:t>
            </a:r>
            <a:r>
              <a:rPr lang="en-US" sz="1400" dirty="0" smtClean="0"/>
              <a:t>(“</a:t>
            </a:r>
            <a:r>
              <a:rPr lang="en-US" sz="1400" dirty="0" err="1" smtClean="0"/>
              <a:t>hdfs</a:t>
            </a:r>
            <a:r>
              <a:rPr lang="en-US" sz="1400" dirty="0" smtClean="0"/>
              <a:t>://…”).</a:t>
            </a:r>
            <a:r>
              <a:rPr lang="en-US" sz="1400" dirty="0" err="1" smtClean="0"/>
              <a:t>flatMap</a:t>
            </a:r>
            <a:r>
              <a:rPr lang="en-US" sz="1400" dirty="0" smtClean="0"/>
              <a:t>(line=&gt;</a:t>
            </a:r>
            <a:r>
              <a:rPr lang="en-US" sz="1400" dirty="0" err="1" smtClean="0"/>
              <a:t>line.split</a:t>
            </a:r>
            <a:r>
              <a:rPr lang="en-US" sz="1400" dirty="0" smtClean="0"/>
              <a:t>(“”)).map(word=&gt;(word, 1L)).</a:t>
            </a:r>
            <a:r>
              <a:rPr lang="en-US" sz="1400" dirty="0" err="1" smtClean="0"/>
              <a:t>reduceByKey</a:t>
            </a:r>
            <a:r>
              <a:rPr lang="en-US" sz="1400" dirty="0" smtClean="0"/>
              <a:t>(_+_)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275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Iterative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dirty="0"/>
              <a:t>d</a:t>
            </a:r>
            <a:r>
              <a:rPr lang="en-US" sz="3200" dirty="0" smtClean="0"/>
              <a:t>ata = input data</a:t>
            </a:r>
          </a:p>
          <a:p>
            <a:pPr marL="400050" lvl="1" indent="0">
              <a:buNone/>
            </a:pPr>
            <a:r>
              <a:rPr lang="en-US" sz="3200" dirty="0"/>
              <a:t>w</a:t>
            </a:r>
            <a:r>
              <a:rPr lang="en-US" sz="3200" dirty="0" smtClean="0"/>
              <a:t> = &lt;target vector&gt; -(Shared data structure)</a:t>
            </a:r>
          </a:p>
          <a:p>
            <a:pPr marL="400050" lvl="1" indent="0">
              <a:buNone/>
            </a:pPr>
            <a:endParaRPr lang="en-US" sz="3200" dirty="0" smtClean="0"/>
          </a:p>
          <a:p>
            <a:pPr marL="400050" lvl="1" indent="0">
              <a:buNone/>
            </a:pPr>
            <a:r>
              <a:rPr lang="en-US" sz="3200" dirty="0" smtClean="0"/>
              <a:t>At each iteration,</a:t>
            </a:r>
          </a:p>
          <a:p>
            <a:pPr marL="400050" lvl="1" indent="0">
              <a:buNone/>
            </a:pPr>
            <a:r>
              <a:rPr lang="en-US" sz="3200" dirty="0" smtClean="0"/>
              <a:t>Do something to item in data:</a:t>
            </a:r>
          </a:p>
          <a:p>
            <a:pPr marL="400050" lvl="1" indent="0">
              <a:buNone/>
            </a:pPr>
            <a:r>
              <a:rPr lang="en-US" sz="3200" dirty="0" smtClean="0"/>
              <a:t>Update (w) -(Update shared data structure)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006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211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data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spark.textFile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(...).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readPoint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cache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var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Vector.random(D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val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gradient =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data.</a:t>
            </a:r>
            <a:r>
              <a:rPr lang="en-US" sz="1900" dirty="0" err="1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map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 =&gt;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(1 / (1 +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exp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(-p.y*(w dot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))) - 1)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p.y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* </a:t>
            </a:r>
            <a:r>
              <a:rPr lang="en-US" sz="1900" dirty="0" err="1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p.x</a:t>
            </a:r>
            <a:endParaRPr lang="en-US" sz="1900" dirty="0" smtClean="0">
              <a:solidFill>
                <a:srgbClr val="FF008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).</a:t>
            </a:r>
            <a:r>
              <a:rPr lang="en-US" sz="1900" dirty="0" smtClean="0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smtClean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-= gradient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900" dirty="0" smtClean="0"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println("Final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: " + </a:t>
            </a:r>
            <a:r>
              <a:rPr lang="en-US" sz="1900" dirty="0" err="1" smtClean="0">
                <a:latin typeface="Lucida Console"/>
                <a:ea typeface="Consolas" charset="0"/>
                <a:cs typeface="Lucida Console"/>
              </a:rPr>
              <a:t>w</a:t>
            </a:r>
            <a:r>
              <a:rPr lang="en-US" sz="1900" dirty="0" smtClean="0">
                <a:latin typeface="Lucida Console"/>
                <a:ea typeface="Consolas" charset="0"/>
                <a:cs typeface="Lucida Console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5994484"/>
            <a:ext cx="685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>
                <a:solidFill>
                  <a:prstClr val="black"/>
                </a:solidFill>
              </a:rPr>
              <a:t>Copied from </a:t>
            </a:r>
            <a:r>
              <a:rPr lang="en-US" sz="1050" dirty="0" err="1" smtClean="0">
                <a:solidFill>
                  <a:prstClr val="black"/>
                </a:solidFill>
              </a:rPr>
              <a:t>Matei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</a:rPr>
              <a:t>Zahria</a:t>
            </a:r>
            <a:r>
              <a:rPr lang="en-US" sz="1050" dirty="0" smtClean="0">
                <a:solidFill>
                  <a:prstClr val="black"/>
                </a:solidFill>
              </a:rPr>
              <a:t>, et.al., Spark fast, interactive, language-integrated cluster computing, </a:t>
            </a:r>
            <a:r>
              <a:rPr lang="en-US" sz="1050" dirty="0" err="1" smtClean="0">
                <a:solidFill>
                  <a:prstClr val="black"/>
                </a:solidFill>
              </a:rPr>
              <a:t>amplab</a:t>
            </a:r>
            <a:r>
              <a:rPr lang="en-US" sz="1050" dirty="0" smtClean="0">
                <a:solidFill>
                  <a:prstClr val="black"/>
                </a:solidFill>
              </a:rPr>
              <a:t>, UC Berkeley</a:t>
            </a:r>
          </a:p>
        </p:txBody>
      </p:sp>
    </p:spTree>
    <p:extLst>
      <p:ext uri="{BB962C8B-B14F-4D97-AF65-F5344CB8AC3E}">
        <p14:creationId xmlns:p14="http://schemas.microsoft.com/office/powerpoint/2010/main" val="5153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enables big data analytics using large, unreliable clusters</a:t>
            </a:r>
          </a:p>
          <a:p>
            <a:endParaRPr lang="en-US" dirty="0"/>
          </a:p>
          <a:p>
            <a:r>
              <a:rPr lang="en-US" dirty="0" smtClean="0"/>
              <a:t>There are multiple implementation of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Based on HDFS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Based on No-SQL databases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Based on cloud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7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178" name="Shape 178"/>
          <p:cNvSpPr txBox="1"/>
          <p:nvPr/>
        </p:nvSpPr>
        <p:spPr>
          <a:xfrm>
            <a:off x="1020725" y="1675033"/>
            <a:ext cx="6957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10 iterations on 100GB data using 25-100 machines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5" y="2517900"/>
            <a:ext cx="3848100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126" y="2525983"/>
            <a:ext cx="3838575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464287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571500" y="4560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Spark Ecosystem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10180"/>
            <a:ext cx="59817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2228850" y="6124981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Copied from </a:t>
            </a:r>
            <a:r>
              <a:rPr lang="en-US" sz="1200" dirty="0" err="1" smtClean="0">
                <a:solidFill>
                  <a:prstClr val="black"/>
                </a:solidFill>
              </a:rPr>
              <a:t>Matei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Zaharia</a:t>
            </a:r>
            <a:r>
              <a:rPr lang="en-US" sz="1200" dirty="0" smtClean="0">
                <a:solidFill>
                  <a:prstClr val="black"/>
                </a:solidFill>
              </a:rPr>
              <a:t> Spark’s Role in the Big Data Ecosystem, </a:t>
            </a:r>
            <a:r>
              <a:rPr lang="en-US" sz="1200" dirty="0" err="1" smtClean="0">
                <a:solidFill>
                  <a:prstClr val="black"/>
                </a:solidFill>
              </a:rPr>
              <a:t>Databricks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9035"/>
            <a:ext cx="2473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85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Spark Core: is the execution engine for the spark platform. It provides distributed in-memory computing capabilities</a:t>
            </a:r>
          </a:p>
          <a:p>
            <a:r>
              <a:rPr lang="en-US" sz="3000" dirty="0"/>
              <a:t>Spark SQL: is an engine for Hadoop Hive that enables unmodified Hadoop Hive queries to run up to 100x faster on existing deployments and data</a:t>
            </a:r>
          </a:p>
          <a:p>
            <a:r>
              <a:rPr lang="en-US" sz="3000" dirty="0"/>
              <a:t>Spark Streaming: is an engine that enables powerful interactive and analytical applications on streaming data</a:t>
            </a:r>
          </a:p>
          <a:p>
            <a:r>
              <a:rPr lang="en-US" sz="3000" dirty="0" err="1"/>
              <a:t>MLLib</a:t>
            </a:r>
            <a:r>
              <a:rPr lang="en-US" sz="3000" dirty="0"/>
              <a:t>: is a scalable machine learning library</a:t>
            </a:r>
          </a:p>
          <a:p>
            <a:r>
              <a:rPr lang="en-US" sz="3000" dirty="0" err="1"/>
              <a:t>GraphX</a:t>
            </a:r>
            <a:r>
              <a:rPr lang="en-US" sz="3000" dirty="0"/>
              <a:t> is a graph computation engine built on top of Spark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90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Vs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 is a computing framework that can be deployed upon Hadoop.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can view Hadoop as an operating system for a distributed computing cluster, while Spark is an application running on the system to provide in-memory analytics functions.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55470"/>
            <a:ext cx="5943600" cy="3147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88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any l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95185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52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ark is supported in these big data app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7010400" cy="56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9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not support Complex/iterative applications efficiently</a:t>
            </a:r>
          </a:p>
          <a:p>
            <a:r>
              <a:rPr lang="en-US" dirty="0" smtClean="0"/>
              <a:t>Root Cause: Inefficient data sharing</a:t>
            </a:r>
          </a:p>
          <a:p>
            <a:pPr marL="400050" lvl="1" indent="0">
              <a:buNone/>
            </a:pPr>
            <a:r>
              <a:rPr lang="en-US" i="1" dirty="0" smtClean="0"/>
              <a:t>Only way to share data across jobs is via stable storage</a:t>
            </a:r>
          </a:p>
          <a:p>
            <a:r>
              <a:rPr lang="en-US" dirty="0" smtClean="0"/>
              <a:t>There is room to further improvement with MapReduce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iterative algorithms,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interactive ad-hoc queries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47688"/>
            <a:ext cx="68770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59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other words, </a:t>
            </a:r>
            <a:r>
              <a:rPr lang="en-US" dirty="0" err="1" smtClean="0"/>
              <a:t>MapReduce</a:t>
            </a:r>
            <a:r>
              <a:rPr lang="en-US" dirty="0" smtClean="0"/>
              <a:t> lacks efficient primitives for data sharing</a:t>
            </a:r>
          </a:p>
          <a:p>
            <a:endParaRPr lang="en-US" dirty="0"/>
          </a:p>
          <a:p>
            <a:r>
              <a:rPr lang="en-US" dirty="0" smtClean="0"/>
              <a:t>This is where Spark comes into the picture – instead of load the data from disk for every query, why not do In-Memory data sharing?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how Spark addresses this issue:  Resilient Distributed Datasets (RDDs)</a:t>
            </a:r>
          </a:p>
          <a:p>
            <a:endParaRPr lang="en-US" dirty="0"/>
          </a:p>
          <a:p>
            <a:r>
              <a:rPr lang="en-US" dirty="0" smtClean="0"/>
              <a:t>RDD allows applications to keep working sets in memory for reuse.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RDD Overview</a:t>
            </a:r>
            <a:endParaRPr lang="en"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A new programming model (</a:t>
            </a:r>
            <a:r>
              <a:rPr lang="en" dirty="0" smtClean="0"/>
              <a:t>RDD)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" dirty="0" smtClean="0"/>
              <a:t>parallel/distributed computing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in-memory </a:t>
            </a:r>
            <a:r>
              <a:rPr lang="en" dirty="0"/>
              <a:t>sharing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fault-tolerance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An implementation of RDD: Spark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925" y="2562401"/>
            <a:ext cx="2741425" cy="365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7574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Spark’s Philosophy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Generalize MapReduce</a:t>
            </a:r>
          </a:p>
          <a:p>
            <a:r>
              <a:rPr lang="en-US" dirty="0" smtClean="0"/>
              <a:t>Richer Programming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Fewer Systems to Master</a:t>
            </a:r>
          </a:p>
          <a:p>
            <a:r>
              <a:rPr lang="en-US" sz="3600" dirty="0" smtClean="0"/>
              <a:t>Better Memory Management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Less data movement leads to better performance for complex analytics</a:t>
            </a:r>
            <a:endParaRPr lang="en-US" dirty="0"/>
          </a:p>
        </p:txBody>
      </p:sp>
      <p:pic>
        <p:nvPicPr>
          <p:cNvPr id="4" name="image4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1600200"/>
            <a:ext cx="1264920" cy="14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2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54038"/>
            <a:ext cx="7662863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7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737</Words>
  <Application>Microsoft Office PowerPoint</Application>
  <PresentationFormat>On-screen Show (4:3)</PresentationFormat>
  <Paragraphs>139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Introduction to Spark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RDD Overview</vt:lpstr>
      <vt:lpstr>Spark’s Philosophy</vt:lpstr>
      <vt:lpstr>PowerPoint Presentation</vt:lpstr>
      <vt:lpstr>PowerPoint Presentation</vt:lpstr>
      <vt:lpstr>PowerPoint Presentation</vt:lpstr>
      <vt:lpstr>Spark API</vt:lpstr>
      <vt:lpstr>Abstraction: Dataflow Operators</vt:lpstr>
      <vt:lpstr>Spark Example: Log Mining</vt:lpstr>
      <vt:lpstr>PowerPoint Presentation</vt:lpstr>
      <vt:lpstr>Simple Yet Powerful</vt:lpstr>
      <vt:lpstr>PowerPoint Presentation</vt:lpstr>
      <vt:lpstr>What is Iterative Algorithm?</vt:lpstr>
      <vt:lpstr>PowerPoint Presentation</vt:lpstr>
      <vt:lpstr>Evaluation</vt:lpstr>
      <vt:lpstr>PowerPoint Presentation</vt:lpstr>
      <vt:lpstr>PowerPoint Presentation</vt:lpstr>
      <vt:lpstr>Hadoop Vs Spark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</dc:creator>
  <cp:lastModifiedBy>Dr. Vijay Raghavan</cp:lastModifiedBy>
  <cp:revision>33</cp:revision>
  <dcterms:created xsi:type="dcterms:W3CDTF">2014-12-04T21:51:49Z</dcterms:created>
  <dcterms:modified xsi:type="dcterms:W3CDTF">2018-02-01T20:44:40Z</dcterms:modified>
</cp:coreProperties>
</file>