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9" r:id="rId3"/>
    <p:sldId id="290" r:id="rId4"/>
    <p:sldId id="288" r:id="rId5"/>
    <p:sldId id="280" r:id="rId6"/>
    <p:sldId id="281" r:id="rId7"/>
    <p:sldId id="282" r:id="rId8"/>
    <p:sldId id="287" r:id="rId9"/>
    <p:sldId id="283" r:id="rId10"/>
    <p:sldId id="285" r:id="rId11"/>
    <p:sldId id="286" r:id="rId12"/>
    <p:sldId id="269" r:id="rId13"/>
    <p:sldId id="292" r:id="rId14"/>
    <p:sldId id="293" r:id="rId15"/>
    <p:sldId id="274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404" autoAdjust="0"/>
    <p:restoredTop sz="80961" autoAdjust="0"/>
  </p:normalViewPr>
  <p:slideViewPr>
    <p:cSldViewPr>
      <p:cViewPr>
        <p:scale>
          <a:sx n="84" d="100"/>
          <a:sy n="84" d="100"/>
        </p:scale>
        <p:origin x="-1380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5482C-AAD4-48BE-B974-B13A36E160CC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20054-F592-470A-8BD7-B054CE5D33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64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Hadoop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5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69342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9736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693420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4905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MapReduce</a:t>
            </a:r>
            <a:r>
              <a:rPr lang="en-US" dirty="0" smtClean="0"/>
              <a:t> Programming Model – Mappers and Reducers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MapReduce</a:t>
            </a:r>
            <a:r>
              <a:rPr lang="en-US" dirty="0" smtClean="0"/>
              <a:t>, the programmer defines a mapper and a reducer with the following signatures: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Implicit between the map and reduce phases is shuffle, sort, and </a:t>
            </a:r>
            <a:r>
              <a:rPr lang="en-US" dirty="0" smtClean="0"/>
              <a:t>group-by </a:t>
            </a:r>
            <a:r>
              <a:rPr lang="en-US" dirty="0" smtClean="0"/>
              <a:t>operation on intermediate keys.  </a:t>
            </a:r>
          </a:p>
          <a:p>
            <a:endParaRPr lang="en-US" dirty="0"/>
          </a:p>
          <a:p>
            <a:r>
              <a:rPr lang="en-US" dirty="0" smtClean="0"/>
              <a:t>Output key-value pairs from each reducer are written persistently back onto the distributed file system.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286" y="2486967"/>
            <a:ext cx="4343400" cy="1018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632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 Schematic</a:t>
            </a:r>
            <a:endParaRPr lang="en-US" dirty="0"/>
          </a:p>
        </p:txBody>
      </p:sp>
      <p:pic>
        <p:nvPicPr>
          <p:cNvPr id="1026" name="Picture 2" descr="C:\Users\vraghavan\Documents\vijay\CSCE598-Sp18\Map_Reduce_croppe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864" y="1600200"/>
            <a:ext cx="55842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109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Count- Schematic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4800" b="1" dirty="0"/>
              <a:t>In</a:t>
            </a:r>
            <a:r>
              <a:rPr lang="en-US" sz="4800" dirty="0"/>
              <a:t>                             </a:t>
            </a:r>
            <a:r>
              <a:rPr lang="en-US" sz="4800" b="1" dirty="0"/>
              <a:t> Mappers</a:t>
            </a:r>
            <a:r>
              <a:rPr lang="en-US" sz="4800" dirty="0"/>
              <a:t>                         </a:t>
            </a:r>
            <a:r>
              <a:rPr lang="en-US" sz="4800" b="1" dirty="0"/>
              <a:t>Shuffle</a:t>
            </a:r>
            <a:r>
              <a:rPr lang="en-US" sz="4800" dirty="0"/>
              <a:t>                      </a:t>
            </a:r>
            <a:r>
              <a:rPr lang="en-US" sz="4800" b="1" dirty="0"/>
              <a:t>Reducers</a:t>
            </a:r>
            <a:r>
              <a:rPr lang="en-US" sz="4800" dirty="0"/>
              <a:t>                      </a:t>
            </a:r>
            <a:r>
              <a:rPr lang="en-US" sz="4800" b="1" dirty="0"/>
              <a:t>Out</a:t>
            </a:r>
          </a:p>
          <a:p>
            <a:r>
              <a:rPr lang="en-US" sz="4800" dirty="0"/>
              <a:t>                             Key                </a:t>
            </a:r>
            <a:r>
              <a:rPr lang="en-US" sz="4800" dirty="0" err="1"/>
              <a:t>freq</a:t>
            </a:r>
            <a:r>
              <a:rPr lang="en-US" sz="4800" dirty="0"/>
              <a:t>                                       Key                 </a:t>
            </a:r>
            <a:r>
              <a:rPr lang="en-US" sz="4800" dirty="0" err="1"/>
              <a:t>freq</a:t>
            </a:r>
            <a:r>
              <a:rPr lang="en-US" sz="4800" dirty="0"/>
              <a:t>         key   </a:t>
            </a:r>
            <a:r>
              <a:rPr lang="en-US" sz="4800" dirty="0" err="1"/>
              <a:t>freq</a:t>
            </a:r>
            <a:endParaRPr lang="en-US" sz="4800" dirty="0"/>
          </a:p>
          <a:p>
            <a:r>
              <a:rPr lang="en-US" sz="4800" dirty="0"/>
              <a:t> </a:t>
            </a:r>
          </a:p>
          <a:p>
            <a:r>
              <a:rPr lang="en-US" sz="4800" dirty="0"/>
              <a:t>                           Word1-Book1    n1                             </a:t>
            </a:r>
            <a:r>
              <a:rPr lang="en-US" sz="4800" dirty="0" smtClean="0"/>
              <a:t> </a:t>
            </a:r>
            <a:r>
              <a:rPr lang="en-US" sz="4800" dirty="0"/>
              <a:t>   Word1-Book1         n1</a:t>
            </a:r>
          </a:p>
          <a:p>
            <a:r>
              <a:rPr lang="en-US" sz="4800" dirty="0"/>
              <a:t>                           Word1-Book2    n2                                 Word1-Book2         n2       Word1  n13</a:t>
            </a:r>
          </a:p>
          <a:p>
            <a:r>
              <a:rPr lang="en-US" sz="4800" dirty="0"/>
              <a:t>Book1                Word2-Book1    n3                                 Word1-Book3         n7 </a:t>
            </a:r>
          </a:p>
          <a:p>
            <a:r>
              <a:rPr lang="en-US" sz="4800" dirty="0"/>
              <a:t>Book2                Word2-Book2    n4                                 Word1-Book4         n8</a:t>
            </a:r>
          </a:p>
          <a:p>
            <a:r>
              <a:rPr lang="en-US" sz="4800" dirty="0"/>
              <a:t>                           Word3-Book1    n5</a:t>
            </a:r>
          </a:p>
          <a:p>
            <a:r>
              <a:rPr lang="en-US" sz="4800" dirty="0"/>
              <a:t>                           Word3-Book2    n6                                 Word2-Book1        n3                   </a:t>
            </a:r>
          </a:p>
          <a:p>
            <a:r>
              <a:rPr lang="en-US" sz="4800" dirty="0"/>
              <a:t>                                                                                           </a:t>
            </a:r>
            <a:r>
              <a:rPr lang="en-US" sz="4800" dirty="0" smtClean="0"/>
              <a:t>   Word2-Book2</a:t>
            </a:r>
            <a:r>
              <a:rPr lang="en-US" sz="4800" dirty="0"/>
              <a:t>        n4        Word2  n14</a:t>
            </a:r>
          </a:p>
          <a:p>
            <a:r>
              <a:rPr lang="en-US" sz="4800" dirty="0"/>
              <a:t>                                                                                         </a:t>
            </a:r>
            <a:r>
              <a:rPr lang="en-US" sz="4800" dirty="0" smtClean="0"/>
              <a:t>   </a:t>
            </a:r>
            <a:r>
              <a:rPr lang="en-US" sz="4800" dirty="0"/>
              <a:t>  Word2-Book3        n9</a:t>
            </a:r>
          </a:p>
          <a:p>
            <a:r>
              <a:rPr lang="en-US" sz="4800" dirty="0"/>
              <a:t>                          Word1-Book3     n7                                 Word2-Book4       n10</a:t>
            </a:r>
          </a:p>
          <a:p>
            <a:r>
              <a:rPr lang="en-US" sz="4800" dirty="0"/>
              <a:t>                          Word1-Book4     n8 </a:t>
            </a:r>
          </a:p>
          <a:p>
            <a:r>
              <a:rPr lang="en-US" sz="4800" dirty="0"/>
              <a:t>Book3               Word2-Book3     n9</a:t>
            </a:r>
          </a:p>
          <a:p>
            <a:r>
              <a:rPr lang="en-US" sz="4800" dirty="0"/>
              <a:t>Book 4               Word2-Book4     n10                                  Word3-Book1       n5</a:t>
            </a:r>
          </a:p>
          <a:p>
            <a:r>
              <a:rPr lang="en-US" sz="4800" dirty="0"/>
              <a:t>                          Word3-Book3     n11                                   Word3-Book2       n6       Word3  n15</a:t>
            </a:r>
          </a:p>
          <a:p>
            <a:r>
              <a:rPr lang="en-US" sz="4800" dirty="0"/>
              <a:t>                          Word3-Book4     n12                                  Word3-Book3       n11 </a:t>
            </a:r>
          </a:p>
          <a:p>
            <a:r>
              <a:rPr lang="en-US" sz="4800" dirty="0"/>
              <a:t>                                                                                            </a:t>
            </a:r>
            <a:r>
              <a:rPr lang="en-US" sz="4800" dirty="0" smtClean="0"/>
              <a:t>     </a:t>
            </a:r>
            <a:r>
              <a:rPr lang="en-US" sz="4800" dirty="0"/>
              <a:t>Word3-Book4       n12</a:t>
            </a:r>
            <a:br>
              <a:rPr lang="en-US" sz="4800" dirty="0"/>
            </a:br>
            <a:endParaRPr lang="en-US" sz="4800" dirty="0"/>
          </a:p>
          <a:p>
            <a:r>
              <a:rPr lang="en-US" sz="4800" dirty="0"/>
              <a:t> </a:t>
            </a:r>
          </a:p>
          <a:p>
            <a:r>
              <a:rPr lang="en-US" sz="4800" b="1" dirty="0"/>
              <a:t>Computation: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n13 = (n1 + n1 + n7 + n8)</a:t>
            </a:r>
          </a:p>
          <a:p>
            <a:r>
              <a:rPr lang="en-US" sz="4800" dirty="0"/>
              <a:t>n14 = (n3 + n4 + n9 + n10)</a:t>
            </a:r>
          </a:p>
          <a:p>
            <a:r>
              <a:rPr lang="en-US" sz="4800" dirty="0"/>
              <a:t>n15 = (n5 + n6 + n11 + n12)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29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WordCount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Given the following file that contains </a:t>
            </a:r>
            <a:r>
              <a:rPr lang="en-US" dirty="0" smtClean="0"/>
              <a:t>four </a:t>
            </a:r>
            <a:r>
              <a:rPr lang="en-US" dirty="0" smtClean="0"/>
              <a:t>documents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#input file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1            Algorithm design with MapReduce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2            </a:t>
            </a:r>
            <a:r>
              <a:rPr lang="en-US" dirty="0" err="1" smtClean="0">
                <a:solidFill>
                  <a:srgbClr val="0070C0"/>
                </a:solidFill>
              </a:rPr>
              <a:t>MapReduce</a:t>
            </a:r>
            <a:r>
              <a:rPr lang="en-US" dirty="0" smtClean="0">
                <a:solidFill>
                  <a:srgbClr val="0070C0"/>
                </a:solidFill>
              </a:rPr>
              <a:t> Algorithm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3            MapReduce Algorithm </a:t>
            </a:r>
            <a:r>
              <a:rPr lang="en-US" dirty="0" smtClean="0">
                <a:solidFill>
                  <a:srgbClr val="0070C0"/>
                </a:solidFill>
              </a:rPr>
              <a:t>Implementation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4            Hadoop Implementation of Hadoop 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would like to count the frequency of each </a:t>
            </a:r>
            <a:r>
              <a:rPr lang="en-US" dirty="0" smtClean="0"/>
              <a:t>unique </a:t>
            </a:r>
            <a:r>
              <a:rPr lang="en-US" dirty="0" smtClean="0"/>
              <a:t>word in this file.  </a:t>
            </a:r>
          </a:p>
          <a:p>
            <a:pPr>
              <a:buNone/>
            </a:pPr>
            <a:r>
              <a:rPr lang="en-US" dirty="0" smtClean="0"/>
              <a:t>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324600" cy="3750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426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912674"/>
            <a:ext cx="327660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#iblock 1</a:t>
            </a:r>
          </a:p>
          <a:p>
            <a:pPr>
              <a:buNone/>
            </a:pPr>
            <a:r>
              <a:rPr lang="en-US" sz="1400" dirty="0" smtClean="0">
                <a:solidFill>
                  <a:srgbClr val="0070C0"/>
                </a:solidFill>
              </a:rPr>
              <a:t>    1 Algorithm design with MapReduce</a:t>
            </a:r>
          </a:p>
          <a:p>
            <a:pPr>
              <a:buNone/>
            </a:pPr>
            <a:r>
              <a:rPr lang="en-US" sz="1400" dirty="0" smtClean="0">
                <a:solidFill>
                  <a:srgbClr val="0070C0"/>
                </a:solidFill>
              </a:rPr>
              <a:t>    2  MapReduce Algorithm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912674"/>
            <a:ext cx="327660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#iblock 2</a:t>
            </a:r>
          </a:p>
          <a:p>
            <a:pPr>
              <a:buNone/>
            </a:pPr>
            <a:r>
              <a:rPr lang="en-US" sz="1400" dirty="0" smtClean="0">
                <a:solidFill>
                  <a:srgbClr val="0070C0"/>
                </a:solidFill>
              </a:rPr>
              <a:t>    1 MapReduce Algorithm implementattion</a:t>
            </a:r>
          </a:p>
          <a:p>
            <a:pPr>
              <a:buNone/>
            </a:pPr>
            <a:r>
              <a:rPr lang="en-US" sz="1400" dirty="0" smtClean="0">
                <a:solidFill>
                  <a:srgbClr val="0070C0"/>
                </a:solidFill>
              </a:rPr>
              <a:t>    2 Hadoop implmentation of MapReduce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07874"/>
            <a:ext cx="3657600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Computing node 1:  </a:t>
            </a:r>
            <a:r>
              <a:rPr lang="en-US" dirty="0" smtClean="0">
                <a:solidFill>
                  <a:srgbClr val="C00000"/>
                </a:solidFill>
              </a:rPr>
              <a:t>Invoke map function on each key value pair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607874"/>
            <a:ext cx="3657600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Computing node 2: </a:t>
            </a:r>
            <a:r>
              <a:rPr lang="en-US" dirty="0" smtClean="0">
                <a:solidFill>
                  <a:srgbClr val="C00000"/>
                </a:solidFill>
              </a:rPr>
              <a:t>Invoke map function on each key value pair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blocks of the input file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590800" y="304800"/>
            <a:ext cx="1371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800600" y="3048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2895600"/>
            <a:ext cx="9144000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(algorithm, 1), (design, 1), (with, 1), (MapReduce, 1)     (MapReduce, 1), (algorithm, 1), (implementation, 1)</a:t>
            </a:r>
          </a:p>
          <a:p>
            <a:r>
              <a:rPr lang="en-US" sz="1600" dirty="0" smtClean="0"/>
              <a:t>(MapReduce, 1), (algorithm, 1)                                     (Hadoop, 1), (implementation, 1), (of, 1), (MapReduce, 1)</a:t>
            </a:r>
          </a:p>
          <a:p>
            <a:endParaRPr lang="en-US" sz="1600" dirty="0" smtClean="0"/>
          </a:p>
          <a:p>
            <a:r>
              <a:rPr lang="en-US" sz="1600" dirty="0" smtClean="0"/>
              <a:t>                                                                                  </a:t>
            </a:r>
            <a:r>
              <a:rPr lang="en-US" sz="1600" dirty="0" smtClean="0">
                <a:solidFill>
                  <a:srgbClr val="C00000"/>
                </a:solidFill>
              </a:rPr>
              <a:t>Shuffle and Sort</a:t>
            </a:r>
          </a:p>
          <a:p>
            <a:endParaRPr lang="en-US" sz="1600" dirty="0" smtClean="0"/>
          </a:p>
          <a:p>
            <a:r>
              <a:rPr lang="en-US" sz="1600" dirty="0" smtClean="0"/>
              <a:t>(algorithm, [1, 1, 1]),  (desgin, [1]), (with, [1]),  (MapReduce, [1, 1, 1, 1]), (implementation, [1, 1]),  (Hadoop, [1], (of, [1])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5105400"/>
            <a:ext cx="365760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(algorithm, [1, 1, 1]), (desgin, [1]), (Hadoop, [1])</a:t>
            </a:r>
          </a:p>
          <a:p>
            <a:endParaRPr lang="en-US" sz="1400" dirty="0" smtClean="0"/>
          </a:p>
          <a:p>
            <a:r>
              <a:rPr lang="en-US" sz="1400" dirty="0" smtClean="0"/>
              <a:t>Computing node 3 – Reducer 1: </a:t>
            </a:r>
            <a:r>
              <a:rPr lang="en-US" sz="1400" dirty="0" smtClean="0">
                <a:solidFill>
                  <a:srgbClr val="C00000"/>
                </a:solidFill>
              </a:rPr>
              <a:t>Invoke reduce function on each pair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57800" y="4953000"/>
            <a:ext cx="320040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(implementation, [1, 1]), (MapReduce, [1, 1, 1, 1]), (of, [1]), (with, [1])</a:t>
            </a:r>
          </a:p>
          <a:p>
            <a:endParaRPr lang="en-US" sz="1400" dirty="0" smtClean="0"/>
          </a:p>
          <a:p>
            <a:r>
              <a:rPr lang="en-US" sz="1400" dirty="0" smtClean="0"/>
              <a:t>Computing node 4 – Reducer 2: : </a:t>
            </a:r>
            <a:r>
              <a:rPr lang="en-US" sz="1400" dirty="0" smtClean="0">
                <a:solidFill>
                  <a:srgbClr val="C00000"/>
                </a:solidFill>
              </a:rPr>
              <a:t>Invoke reduce function on each pair</a:t>
            </a:r>
            <a:endParaRPr lang="en-US" sz="14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685800" y="6276201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(algorithm, 3),  (design, 1), (Hadoop, 1)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876800" y="6276201"/>
            <a:ext cx="381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(implementation,  2),  (MapReduce, 4), (of, 1), (with, 1)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47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brief </a:t>
            </a:r>
            <a:r>
              <a:rPr lang="en-US" dirty="0" smtClean="0"/>
              <a:t>history on Hadoop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2003 - Google launches project </a:t>
            </a:r>
            <a:r>
              <a:rPr lang="en-US" dirty="0" err="1"/>
              <a:t>Nutch</a:t>
            </a:r>
            <a:r>
              <a:rPr lang="en-US" dirty="0"/>
              <a:t> to handle billions of searches and indexing millions of web pages.</a:t>
            </a:r>
          </a:p>
          <a:p>
            <a:r>
              <a:rPr lang="en-US" dirty="0"/>
              <a:t>Oct 2003 - Google releases papers with GFS (Google File System)</a:t>
            </a:r>
          </a:p>
          <a:p>
            <a:r>
              <a:rPr lang="en-US" dirty="0"/>
              <a:t>Dec 2004 - Google releases papers with </a:t>
            </a:r>
            <a:r>
              <a:rPr lang="en-US" dirty="0" err="1"/>
              <a:t>MapReduce</a:t>
            </a:r>
            <a:endParaRPr lang="en-US" dirty="0"/>
          </a:p>
          <a:p>
            <a:r>
              <a:rPr lang="en-US" dirty="0"/>
              <a:t>2005 - </a:t>
            </a:r>
            <a:r>
              <a:rPr lang="en-US" dirty="0" err="1"/>
              <a:t>Nutch</a:t>
            </a:r>
            <a:r>
              <a:rPr lang="en-US" dirty="0"/>
              <a:t> used GFS and </a:t>
            </a:r>
            <a:r>
              <a:rPr lang="en-US" dirty="0" err="1"/>
              <a:t>MapReduce</a:t>
            </a:r>
            <a:r>
              <a:rPr lang="en-US" dirty="0"/>
              <a:t> to perform operations</a:t>
            </a:r>
          </a:p>
          <a:p>
            <a:r>
              <a:rPr lang="en-US" dirty="0"/>
              <a:t>2006 - Yahoo! created Hadoop based on GFS and </a:t>
            </a:r>
            <a:r>
              <a:rPr lang="en-US" dirty="0" err="1"/>
              <a:t>MapReduce</a:t>
            </a:r>
            <a:r>
              <a:rPr lang="en-US" dirty="0"/>
              <a:t> (with Doug Cutting and team)</a:t>
            </a:r>
          </a:p>
          <a:p>
            <a:r>
              <a:rPr lang="en-US" dirty="0"/>
              <a:t>2007 - Yahoo started using Hadoop on a 1000 node cluster</a:t>
            </a:r>
          </a:p>
          <a:p>
            <a:r>
              <a:rPr lang="en-US" dirty="0"/>
              <a:t>Jan 2008 - Apache took over Hadoop</a:t>
            </a:r>
          </a:p>
          <a:p>
            <a:r>
              <a:rPr lang="en-US" dirty="0"/>
              <a:t>Jul 2008 - Tested a 4000 node cluster with Hadoop successfully</a:t>
            </a:r>
          </a:p>
          <a:p>
            <a:r>
              <a:rPr lang="en-US" dirty="0"/>
              <a:t>2009 - Hadoop successfully sorted a petabyte of data in less than 17 hours to handle billions of searches and indexing millions of web pages.</a:t>
            </a:r>
          </a:p>
          <a:p>
            <a:r>
              <a:rPr lang="en-US" dirty="0"/>
              <a:t>Dec 2011 - Hadoop releases version 1.0</a:t>
            </a:r>
          </a:p>
          <a:p>
            <a:r>
              <a:rPr lang="en-US" dirty="0"/>
              <a:t>Aug 2013 - Version 2.0.6 is 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4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Hadoop Ecosystem</a:t>
            </a:r>
            <a:endParaRPr lang="en-US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1828800"/>
            <a:ext cx="7775575" cy="4373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04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two major components of Hadoop</a:t>
            </a:r>
          </a:p>
          <a:p>
            <a:pPr lvl="1"/>
            <a:r>
              <a:rPr lang="en-US" dirty="0" smtClean="0"/>
              <a:t>Hadoop Distributed File System (HDFS)</a:t>
            </a:r>
          </a:p>
          <a:p>
            <a:pPr lvl="1"/>
            <a:r>
              <a:rPr lang="en-US" dirty="0" smtClean="0"/>
              <a:t>MapReduce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80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HDFS is a filesystem designed for storing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very large files</a:t>
            </a:r>
            <a:r>
              <a:rPr lang="en-US" dirty="0" smtClean="0"/>
              <a:t> running on clusters of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commodity hardware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- Very large file:  some hadoop clusters stores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petabytes</a:t>
            </a:r>
            <a:r>
              <a:rPr lang="en-US" dirty="0" smtClean="0"/>
              <a:t> of data. </a:t>
            </a:r>
          </a:p>
          <a:p>
            <a:pPr>
              <a:buNone/>
            </a:pPr>
            <a:r>
              <a:rPr lang="en-US" dirty="0" smtClean="0"/>
              <a:t>    - Commodity hardware: Hadoop doesn’t require expensive, highly reliable harware to run on.  It is designed to run on clusters of commodity hardware.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70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Blocks</a:t>
            </a:r>
          </a:p>
          <a:p>
            <a:pPr>
              <a:buNone/>
            </a:pPr>
            <a:r>
              <a:rPr lang="en-US" dirty="0" smtClean="0"/>
              <a:t>    - Files in HDFS are broken into block-sized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chunks</a:t>
            </a:r>
            <a:r>
              <a:rPr lang="en-US" dirty="0" smtClean="0"/>
              <a:t>.  Each chunk is stored in an independent unit.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- By default, the size of each block is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64 MB</a:t>
            </a:r>
            <a:r>
              <a:rPr lang="en-US" dirty="0" smtClean="0"/>
              <a:t>.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813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- Some benefits of splitting files into blocks. </a:t>
            </a:r>
          </a:p>
          <a:p>
            <a:pPr>
              <a:buNone/>
            </a:pPr>
            <a:r>
              <a:rPr lang="en-US" dirty="0" smtClean="0"/>
              <a:t>        -- a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file can be larger</a:t>
            </a:r>
            <a:r>
              <a:rPr lang="en-US" dirty="0" smtClean="0"/>
              <a:t> than any single disk in the network.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-- Blocks fit well with replication for providing fault tolerance and availability.  To insure against corrupted blocks and disk/machine failure,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each block is replicated to a small number of physically separate machines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32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DF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7781925" cy="479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921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Namenodes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</a:t>
            </a:r>
            <a:r>
              <a:rPr lang="en-US" dirty="0" smtClean="0"/>
              <a:t>-- </a:t>
            </a:r>
            <a:r>
              <a:rPr lang="en-US" dirty="0" smtClean="0"/>
              <a:t>The namenode manages the filesystem namespace.  </a:t>
            </a:r>
          </a:p>
          <a:p>
            <a:pPr>
              <a:buNone/>
            </a:pPr>
            <a:r>
              <a:rPr lang="en-US" dirty="0" smtClean="0"/>
              <a:t>       -- It maintains the filesystem tree and the metadata for all the files and directories. </a:t>
            </a:r>
          </a:p>
          <a:p>
            <a:pPr>
              <a:buNone/>
            </a:pPr>
            <a:r>
              <a:rPr lang="en-US" dirty="0" smtClean="0"/>
              <a:t>       -- It also contains the information on the locations of blocks for a given file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Datanodes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- datanodes: stores blocks of files.  They report back to the namenodes periodically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275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12389</TotalTime>
  <Words>792</Words>
  <Application>Microsoft Office PowerPoint</Application>
  <PresentationFormat>On-screen Show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Hadoop Basics</vt:lpstr>
      <vt:lpstr>A brief history on Hadoop</vt:lpstr>
      <vt:lpstr>Hadoop Ecosystem</vt:lpstr>
      <vt:lpstr>PowerPoint Presentation</vt:lpstr>
      <vt:lpstr>HDFS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MapReduce Programming Model – Mappers and Reducers</vt:lpstr>
      <vt:lpstr>MapReduce Schematic</vt:lpstr>
      <vt:lpstr>Word Count- Schematic</vt:lpstr>
      <vt:lpstr>WordCount Example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MapReduce Basics</dc:title>
  <dc:creator>faculty</dc:creator>
  <cp:lastModifiedBy>Vijay Raghavan</cp:lastModifiedBy>
  <cp:revision>74</cp:revision>
  <dcterms:created xsi:type="dcterms:W3CDTF">2006-08-16T00:00:00Z</dcterms:created>
  <dcterms:modified xsi:type="dcterms:W3CDTF">2018-01-27T14:35:55Z</dcterms:modified>
</cp:coreProperties>
</file>