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sldIdLst>
    <p:sldId id="256" r:id="rId2"/>
    <p:sldId id="295" r:id="rId3"/>
    <p:sldId id="296" r:id="rId4"/>
    <p:sldId id="258" r:id="rId5"/>
    <p:sldId id="263" r:id="rId6"/>
    <p:sldId id="298" r:id="rId7"/>
    <p:sldId id="299" r:id="rId8"/>
    <p:sldId id="302" r:id="rId9"/>
    <p:sldId id="303" r:id="rId10"/>
    <p:sldId id="264" r:id="rId11"/>
    <p:sldId id="259" r:id="rId12"/>
    <p:sldId id="260" r:id="rId13"/>
    <p:sldId id="300" r:id="rId14"/>
    <p:sldId id="301" r:id="rId15"/>
    <p:sldId id="304" r:id="rId16"/>
    <p:sldId id="305" r:id="rId17"/>
    <p:sldId id="306" r:id="rId18"/>
    <p:sldId id="307" r:id="rId19"/>
    <p:sldId id="308" r:id="rId20"/>
    <p:sldId id="297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902" autoAdjust="0"/>
    <p:restoredTop sz="85110"/>
  </p:normalViewPr>
  <p:slideViewPr>
    <p:cSldViewPr snapToGrid="0">
      <p:cViewPr>
        <p:scale>
          <a:sx n="71" d="100"/>
          <a:sy n="71" d="100"/>
        </p:scale>
        <p:origin x="-10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1C259-3EF0-4D07-BE27-279806F4507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37D4F4-959B-4D08-A022-AE0FB51162BC}">
      <dgm:prSet phldrT="[Text]"/>
      <dgm:spPr/>
      <dgm:t>
        <a:bodyPr/>
        <a:lstStyle/>
        <a:p>
          <a:r>
            <a:rPr lang="en-US" dirty="0" smtClean="0"/>
            <a:t>1 minute</a:t>
          </a:r>
          <a:endParaRPr lang="en-US" dirty="0"/>
        </a:p>
      </dgm:t>
    </dgm:pt>
    <dgm:pt modelId="{0650AF5A-FDC3-48D5-84C2-B3AD3E35D4F7}" type="parTrans" cxnId="{8B67B5E0-AF47-4683-BE2E-CCE0E4F3AB03}">
      <dgm:prSet/>
      <dgm:spPr/>
      <dgm:t>
        <a:bodyPr/>
        <a:lstStyle/>
        <a:p>
          <a:endParaRPr lang="en-US"/>
        </a:p>
      </dgm:t>
    </dgm:pt>
    <dgm:pt modelId="{0A391561-9DC9-4595-92BA-25670F8D773D}" type="sibTrans" cxnId="{8B67B5E0-AF47-4683-BE2E-CCE0E4F3AB03}">
      <dgm:prSet/>
      <dgm:spPr/>
      <dgm:t>
        <a:bodyPr/>
        <a:lstStyle/>
        <a:p>
          <a:endParaRPr lang="en-US"/>
        </a:p>
      </dgm:t>
    </dgm:pt>
    <dgm:pt modelId="{69987768-72A0-424F-8112-E947F068D12A}">
      <dgm:prSet phldrT="[Text]"/>
      <dgm:spPr/>
      <dgm:t>
        <a:bodyPr/>
        <a:lstStyle/>
        <a:p>
          <a:r>
            <a:rPr lang="en-US" dirty="0" smtClean="0"/>
            <a:t>2.5 million shares</a:t>
          </a:r>
          <a:endParaRPr lang="en-US" dirty="0"/>
        </a:p>
      </dgm:t>
    </dgm:pt>
    <dgm:pt modelId="{53A40D3E-3628-484F-B697-EC5EB6066B90}" type="parTrans" cxnId="{77C77406-92C9-4880-89B4-E42784E2148E}">
      <dgm:prSet/>
      <dgm:spPr/>
      <dgm:t>
        <a:bodyPr/>
        <a:lstStyle/>
        <a:p>
          <a:endParaRPr lang="en-US"/>
        </a:p>
      </dgm:t>
    </dgm:pt>
    <dgm:pt modelId="{3482D7BE-98D8-4162-9849-FB956C1BED59}" type="sibTrans" cxnId="{77C77406-92C9-4880-89B4-E42784E2148E}">
      <dgm:prSet/>
      <dgm:spPr/>
      <dgm:t>
        <a:bodyPr/>
        <a:lstStyle/>
        <a:p>
          <a:endParaRPr lang="en-US"/>
        </a:p>
      </dgm:t>
    </dgm:pt>
    <dgm:pt modelId="{3FC345C0-5986-4DEA-A880-565FD823CFD3}">
      <dgm:prSet phldrT="[Text]"/>
      <dgm:spPr/>
      <dgm:t>
        <a:bodyPr/>
        <a:lstStyle/>
        <a:p>
          <a:r>
            <a:rPr lang="en-US" dirty="0" smtClean="0"/>
            <a:t>300K tweets</a:t>
          </a:r>
          <a:endParaRPr lang="en-US" dirty="0"/>
        </a:p>
      </dgm:t>
    </dgm:pt>
    <dgm:pt modelId="{92F1CE48-261A-475B-BF81-C5351BB038C4}" type="parTrans" cxnId="{C5842504-A884-41CB-A947-863D65B694CF}">
      <dgm:prSet/>
      <dgm:spPr/>
      <dgm:t>
        <a:bodyPr/>
        <a:lstStyle/>
        <a:p>
          <a:endParaRPr lang="en-US"/>
        </a:p>
      </dgm:t>
    </dgm:pt>
    <dgm:pt modelId="{CEB1B2E0-D141-4C7C-9F75-DF24677516C3}" type="sibTrans" cxnId="{C5842504-A884-41CB-A947-863D65B694CF}">
      <dgm:prSet/>
      <dgm:spPr/>
      <dgm:t>
        <a:bodyPr/>
        <a:lstStyle/>
        <a:p>
          <a:endParaRPr lang="en-US"/>
        </a:p>
      </dgm:t>
    </dgm:pt>
    <dgm:pt modelId="{04FCE8A2-E207-4D50-B799-EDDC0D9CE62F}">
      <dgm:prSet phldrT="[Text]" phldr="1"/>
      <dgm:spPr/>
      <dgm:t>
        <a:bodyPr/>
        <a:lstStyle/>
        <a:p>
          <a:endParaRPr lang="en-US" dirty="0"/>
        </a:p>
      </dgm:t>
    </dgm:pt>
    <dgm:pt modelId="{05298E4A-4B6D-45CA-B919-9725E6EC04B3}" type="parTrans" cxnId="{1A680F44-9471-40B6-8D53-4F2053F2460C}">
      <dgm:prSet/>
      <dgm:spPr/>
      <dgm:t>
        <a:bodyPr/>
        <a:lstStyle/>
        <a:p>
          <a:endParaRPr lang="en-US"/>
        </a:p>
      </dgm:t>
    </dgm:pt>
    <dgm:pt modelId="{8AC1EEF1-A2D2-4424-959A-5810024066DC}" type="sibTrans" cxnId="{1A680F44-9471-40B6-8D53-4F2053F2460C}">
      <dgm:prSet/>
      <dgm:spPr/>
      <dgm:t>
        <a:bodyPr/>
        <a:lstStyle/>
        <a:p>
          <a:endParaRPr lang="en-US"/>
        </a:p>
      </dgm:t>
    </dgm:pt>
    <dgm:pt modelId="{51BA06E6-3F8A-4D84-AFB8-5EFCBC7E3AB9}">
      <dgm:prSet phldrT="[Text]"/>
      <dgm:spPr/>
      <dgm:t>
        <a:bodyPr/>
        <a:lstStyle/>
        <a:p>
          <a:r>
            <a:rPr lang="en-US" dirty="0" smtClean="0"/>
            <a:t>220K photos Instagram</a:t>
          </a:r>
          <a:endParaRPr lang="en-US" dirty="0"/>
        </a:p>
      </dgm:t>
    </dgm:pt>
    <dgm:pt modelId="{19631EAC-922C-4B4A-AEBA-2BE12081449A}" type="parTrans" cxnId="{673D67F6-FBD3-45D6-8D4C-59760826CF89}">
      <dgm:prSet/>
      <dgm:spPr/>
      <dgm:t>
        <a:bodyPr/>
        <a:lstStyle/>
        <a:p>
          <a:endParaRPr lang="en-US"/>
        </a:p>
      </dgm:t>
    </dgm:pt>
    <dgm:pt modelId="{968B996E-31DB-4918-A833-2DF3D9B17CD7}" type="sibTrans" cxnId="{673D67F6-FBD3-45D6-8D4C-59760826CF89}">
      <dgm:prSet/>
      <dgm:spPr/>
      <dgm:t>
        <a:bodyPr/>
        <a:lstStyle/>
        <a:p>
          <a:endParaRPr lang="en-US"/>
        </a:p>
      </dgm:t>
    </dgm:pt>
    <dgm:pt modelId="{407322F2-0261-42EF-A81A-6220F19A2B9D}">
      <dgm:prSet phldrT="[Text]"/>
      <dgm:spPr/>
      <dgm:t>
        <a:bodyPr/>
        <a:lstStyle/>
        <a:p>
          <a:r>
            <a:rPr lang="en-US" dirty="0" smtClean="0"/>
            <a:t>50K Apps AppStore</a:t>
          </a:r>
          <a:endParaRPr lang="en-US" dirty="0"/>
        </a:p>
      </dgm:t>
    </dgm:pt>
    <dgm:pt modelId="{836E90A6-4AEF-4771-8DEA-222E1194E1DA}" type="parTrans" cxnId="{94DB8572-D852-4B21-81B7-F6F655B2CCB0}">
      <dgm:prSet/>
      <dgm:spPr/>
      <dgm:t>
        <a:bodyPr/>
        <a:lstStyle/>
        <a:p>
          <a:endParaRPr lang="en-US"/>
        </a:p>
      </dgm:t>
    </dgm:pt>
    <dgm:pt modelId="{FAED59F6-69FC-4101-9877-B2C2F2231706}" type="sibTrans" cxnId="{94DB8572-D852-4B21-81B7-F6F655B2CCB0}">
      <dgm:prSet/>
      <dgm:spPr/>
      <dgm:t>
        <a:bodyPr/>
        <a:lstStyle/>
        <a:p>
          <a:endParaRPr lang="en-US"/>
        </a:p>
      </dgm:t>
    </dgm:pt>
    <dgm:pt modelId="{1DBF93DF-7662-4A79-BB45-037D3B006408}">
      <dgm:prSet phldrT="[Text]"/>
      <dgm:spPr/>
      <dgm:t>
        <a:bodyPr/>
        <a:lstStyle/>
        <a:p>
          <a:r>
            <a:rPr lang="en-US" dirty="0" smtClean="0"/>
            <a:t>200 million emails</a:t>
          </a:r>
          <a:endParaRPr lang="en-US" dirty="0"/>
        </a:p>
      </dgm:t>
    </dgm:pt>
    <dgm:pt modelId="{1AB1E51D-EBF2-44C2-9C8D-3723658EF27F}" type="parTrans" cxnId="{879B8F67-4DE1-4785-A457-586BAE98E4F5}">
      <dgm:prSet/>
      <dgm:spPr/>
      <dgm:t>
        <a:bodyPr/>
        <a:lstStyle/>
        <a:p>
          <a:endParaRPr lang="en-US"/>
        </a:p>
      </dgm:t>
    </dgm:pt>
    <dgm:pt modelId="{FF50B8C6-C0AC-42F8-AA48-8BF4EDF7C2E2}" type="sibTrans" cxnId="{879B8F67-4DE1-4785-A457-586BAE98E4F5}">
      <dgm:prSet/>
      <dgm:spPr/>
      <dgm:t>
        <a:bodyPr/>
        <a:lstStyle/>
        <a:p>
          <a:endParaRPr lang="en-US"/>
        </a:p>
      </dgm:t>
    </dgm:pt>
    <dgm:pt modelId="{AABFC781-FAA3-4D8A-9ADA-6117023CCE54}">
      <dgm:prSet phldrT="[Text]"/>
      <dgm:spPr/>
      <dgm:t>
        <a:bodyPr/>
        <a:lstStyle/>
        <a:p>
          <a:r>
            <a:rPr lang="en-US" dirty="0" smtClean="0"/>
            <a:t>$80K amazon sales</a:t>
          </a:r>
          <a:endParaRPr lang="en-US" dirty="0"/>
        </a:p>
      </dgm:t>
    </dgm:pt>
    <dgm:pt modelId="{22D6C72C-2EB3-4BBB-8708-383095D58CFC}" type="parTrans" cxnId="{D1DB229E-E5C4-4587-BC56-264FCD17EA91}">
      <dgm:prSet/>
      <dgm:spPr/>
      <dgm:t>
        <a:bodyPr/>
        <a:lstStyle/>
        <a:p>
          <a:endParaRPr lang="en-US"/>
        </a:p>
      </dgm:t>
    </dgm:pt>
    <dgm:pt modelId="{98CA631A-A084-4D4F-AF0B-82B93CA31D03}" type="sibTrans" cxnId="{D1DB229E-E5C4-4587-BC56-264FCD17EA91}">
      <dgm:prSet/>
      <dgm:spPr/>
      <dgm:t>
        <a:bodyPr/>
        <a:lstStyle/>
        <a:p>
          <a:endParaRPr lang="en-US"/>
        </a:p>
      </dgm:t>
    </dgm:pt>
    <dgm:pt modelId="{4540634B-35EF-40B0-A345-7EB99BFB8AD0}" type="pres">
      <dgm:prSet presAssocID="{2451C259-3EF0-4D07-BE27-279806F450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D4573-72ED-4020-9310-D91D54CAB7D1}" type="pres">
      <dgm:prSet presAssocID="{8237D4F4-959B-4D08-A022-AE0FB51162BC}" presName="centerShape" presStyleLbl="node0" presStyleIdx="0" presStyleCnt="1" custScaleX="81466" custScaleY="83635"/>
      <dgm:spPr/>
      <dgm:t>
        <a:bodyPr/>
        <a:lstStyle/>
        <a:p>
          <a:endParaRPr lang="en-US"/>
        </a:p>
      </dgm:t>
    </dgm:pt>
    <dgm:pt modelId="{B81BED59-F83C-4541-A1C1-EA4D52A68DC7}" type="pres">
      <dgm:prSet presAssocID="{53A40D3E-3628-484F-B697-EC5EB6066B90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1B58A86A-634F-449B-B013-6AE1484E57F5}" type="pres">
      <dgm:prSet presAssocID="{69987768-72A0-424F-8112-E947F068D1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23245-73CE-45F4-AE47-E76A0F66FDD5}" type="pres">
      <dgm:prSet presAssocID="{92F1CE48-261A-475B-BF81-C5351BB038C4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BAF3BB79-D6CF-426F-970A-0EAEF14C8318}" type="pres">
      <dgm:prSet presAssocID="{3FC345C0-5986-4DEA-A880-565FD823CFD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6BE8B-7DD0-4EC2-8C44-49ECFEC9AC4E}" type="pres">
      <dgm:prSet presAssocID="{19631EAC-922C-4B4A-AEBA-2BE12081449A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6480D91F-F532-4A27-96D9-3AE13B1AD561}" type="pres">
      <dgm:prSet presAssocID="{51BA06E6-3F8A-4D84-AFB8-5EFCBC7E3AB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762CE-75C7-4672-ACD4-4C6E53673036}" type="pres">
      <dgm:prSet presAssocID="{836E90A6-4AEF-4771-8DEA-222E1194E1DA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6873C6C7-D17A-4912-A97E-B95F3E2921A9}" type="pres">
      <dgm:prSet presAssocID="{407322F2-0261-42EF-A81A-6220F19A2B9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48FD7-407A-437C-91DF-79D731FFE583}" type="pres">
      <dgm:prSet presAssocID="{1AB1E51D-EBF2-44C2-9C8D-3723658EF27F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98CC8A09-F4F8-4A8F-B6E1-F47B19618038}" type="pres">
      <dgm:prSet presAssocID="{1DBF93DF-7662-4A79-BB45-037D3B00640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1CDC4-FED9-47A0-903C-192C90CD5094}" type="pres">
      <dgm:prSet presAssocID="{22D6C72C-2EB3-4BBB-8708-383095D58CFC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A1AF959D-F18C-4881-85F8-EBD3A9B97E1D}" type="pres">
      <dgm:prSet presAssocID="{AABFC781-FAA3-4D8A-9ADA-6117023CCE5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842504-A884-41CB-A947-863D65B694CF}" srcId="{8237D4F4-959B-4D08-A022-AE0FB51162BC}" destId="{3FC345C0-5986-4DEA-A880-565FD823CFD3}" srcOrd="1" destOrd="0" parTransId="{92F1CE48-261A-475B-BF81-C5351BB038C4}" sibTransId="{CEB1B2E0-D141-4C7C-9F75-DF24677516C3}"/>
    <dgm:cxn modelId="{A63F6371-6158-4BB0-B29D-13DB2E1F0A80}" type="presOf" srcId="{1AB1E51D-EBF2-44C2-9C8D-3723658EF27F}" destId="{D1648FD7-407A-437C-91DF-79D731FFE583}" srcOrd="0" destOrd="0" presId="urn:microsoft.com/office/officeart/2005/8/layout/radial4"/>
    <dgm:cxn modelId="{4E2E5A13-D45B-474C-A454-F559573A7195}" type="presOf" srcId="{2451C259-3EF0-4D07-BE27-279806F45078}" destId="{4540634B-35EF-40B0-A345-7EB99BFB8AD0}" srcOrd="0" destOrd="0" presId="urn:microsoft.com/office/officeart/2005/8/layout/radial4"/>
    <dgm:cxn modelId="{879B8F67-4DE1-4785-A457-586BAE98E4F5}" srcId="{8237D4F4-959B-4D08-A022-AE0FB51162BC}" destId="{1DBF93DF-7662-4A79-BB45-037D3B006408}" srcOrd="4" destOrd="0" parTransId="{1AB1E51D-EBF2-44C2-9C8D-3723658EF27F}" sibTransId="{FF50B8C6-C0AC-42F8-AA48-8BF4EDF7C2E2}"/>
    <dgm:cxn modelId="{44637D3B-8041-4013-A5FF-1F37EC3EBC8F}" type="presOf" srcId="{836E90A6-4AEF-4771-8DEA-222E1194E1DA}" destId="{8FB762CE-75C7-4672-ACD4-4C6E53673036}" srcOrd="0" destOrd="0" presId="urn:microsoft.com/office/officeart/2005/8/layout/radial4"/>
    <dgm:cxn modelId="{77C77406-92C9-4880-89B4-E42784E2148E}" srcId="{8237D4F4-959B-4D08-A022-AE0FB51162BC}" destId="{69987768-72A0-424F-8112-E947F068D12A}" srcOrd="0" destOrd="0" parTransId="{53A40D3E-3628-484F-B697-EC5EB6066B90}" sibTransId="{3482D7BE-98D8-4162-9849-FB956C1BED59}"/>
    <dgm:cxn modelId="{07C7D24A-96AA-4894-8B57-220011C35108}" type="presOf" srcId="{69987768-72A0-424F-8112-E947F068D12A}" destId="{1B58A86A-634F-449B-B013-6AE1484E57F5}" srcOrd="0" destOrd="0" presId="urn:microsoft.com/office/officeart/2005/8/layout/radial4"/>
    <dgm:cxn modelId="{D210E89C-4C6E-4886-BD17-4818AF0D4616}" type="presOf" srcId="{407322F2-0261-42EF-A81A-6220F19A2B9D}" destId="{6873C6C7-D17A-4912-A97E-B95F3E2921A9}" srcOrd="0" destOrd="0" presId="urn:microsoft.com/office/officeart/2005/8/layout/radial4"/>
    <dgm:cxn modelId="{86B9C12B-2C4E-4708-8633-1AB3A57CE60B}" type="presOf" srcId="{53A40D3E-3628-484F-B697-EC5EB6066B90}" destId="{B81BED59-F83C-4541-A1C1-EA4D52A68DC7}" srcOrd="0" destOrd="0" presId="urn:microsoft.com/office/officeart/2005/8/layout/radial4"/>
    <dgm:cxn modelId="{94DB8572-D852-4B21-81B7-F6F655B2CCB0}" srcId="{8237D4F4-959B-4D08-A022-AE0FB51162BC}" destId="{407322F2-0261-42EF-A81A-6220F19A2B9D}" srcOrd="3" destOrd="0" parTransId="{836E90A6-4AEF-4771-8DEA-222E1194E1DA}" sibTransId="{FAED59F6-69FC-4101-9877-B2C2F2231706}"/>
    <dgm:cxn modelId="{673D67F6-FBD3-45D6-8D4C-59760826CF89}" srcId="{8237D4F4-959B-4D08-A022-AE0FB51162BC}" destId="{51BA06E6-3F8A-4D84-AFB8-5EFCBC7E3AB9}" srcOrd="2" destOrd="0" parTransId="{19631EAC-922C-4B4A-AEBA-2BE12081449A}" sibTransId="{968B996E-31DB-4918-A833-2DF3D9B17CD7}"/>
    <dgm:cxn modelId="{6162698D-4B71-4EE9-B31B-D5F89B6BB858}" type="presOf" srcId="{8237D4F4-959B-4D08-A022-AE0FB51162BC}" destId="{A40D4573-72ED-4020-9310-D91D54CAB7D1}" srcOrd="0" destOrd="0" presId="urn:microsoft.com/office/officeart/2005/8/layout/radial4"/>
    <dgm:cxn modelId="{8B67B5E0-AF47-4683-BE2E-CCE0E4F3AB03}" srcId="{2451C259-3EF0-4D07-BE27-279806F45078}" destId="{8237D4F4-959B-4D08-A022-AE0FB51162BC}" srcOrd="0" destOrd="0" parTransId="{0650AF5A-FDC3-48D5-84C2-B3AD3E35D4F7}" sibTransId="{0A391561-9DC9-4595-92BA-25670F8D773D}"/>
    <dgm:cxn modelId="{47E16AA0-D291-4405-A569-59B03E323B95}" type="presOf" srcId="{19631EAC-922C-4B4A-AEBA-2BE12081449A}" destId="{72F6BE8B-7DD0-4EC2-8C44-49ECFEC9AC4E}" srcOrd="0" destOrd="0" presId="urn:microsoft.com/office/officeart/2005/8/layout/radial4"/>
    <dgm:cxn modelId="{D1DB229E-E5C4-4587-BC56-264FCD17EA91}" srcId="{8237D4F4-959B-4D08-A022-AE0FB51162BC}" destId="{AABFC781-FAA3-4D8A-9ADA-6117023CCE54}" srcOrd="5" destOrd="0" parTransId="{22D6C72C-2EB3-4BBB-8708-383095D58CFC}" sibTransId="{98CA631A-A084-4D4F-AF0B-82B93CA31D03}"/>
    <dgm:cxn modelId="{90EC372A-3D0C-4E35-B82D-5CED38B7EFA2}" type="presOf" srcId="{AABFC781-FAA3-4D8A-9ADA-6117023CCE54}" destId="{A1AF959D-F18C-4881-85F8-EBD3A9B97E1D}" srcOrd="0" destOrd="0" presId="urn:microsoft.com/office/officeart/2005/8/layout/radial4"/>
    <dgm:cxn modelId="{64520D33-4EA5-489E-A950-80966471E290}" type="presOf" srcId="{1DBF93DF-7662-4A79-BB45-037D3B006408}" destId="{98CC8A09-F4F8-4A8F-B6E1-F47B19618038}" srcOrd="0" destOrd="0" presId="urn:microsoft.com/office/officeart/2005/8/layout/radial4"/>
    <dgm:cxn modelId="{D4382921-A82C-488F-A8CE-9C15E7F40CD8}" type="presOf" srcId="{92F1CE48-261A-475B-BF81-C5351BB038C4}" destId="{4EE23245-73CE-45F4-AE47-E76A0F66FDD5}" srcOrd="0" destOrd="0" presId="urn:microsoft.com/office/officeart/2005/8/layout/radial4"/>
    <dgm:cxn modelId="{0115D6A5-6CB0-420C-8DA9-F4F60DF843DB}" type="presOf" srcId="{51BA06E6-3F8A-4D84-AFB8-5EFCBC7E3AB9}" destId="{6480D91F-F532-4A27-96D9-3AE13B1AD561}" srcOrd="0" destOrd="0" presId="urn:microsoft.com/office/officeart/2005/8/layout/radial4"/>
    <dgm:cxn modelId="{918B8074-0540-45F4-9ABA-CDD230AE9764}" type="presOf" srcId="{22D6C72C-2EB3-4BBB-8708-383095D58CFC}" destId="{1141CDC4-FED9-47A0-903C-192C90CD5094}" srcOrd="0" destOrd="0" presId="urn:microsoft.com/office/officeart/2005/8/layout/radial4"/>
    <dgm:cxn modelId="{1A680F44-9471-40B6-8D53-4F2053F2460C}" srcId="{2451C259-3EF0-4D07-BE27-279806F45078}" destId="{04FCE8A2-E207-4D50-B799-EDDC0D9CE62F}" srcOrd="1" destOrd="0" parTransId="{05298E4A-4B6D-45CA-B919-9725E6EC04B3}" sibTransId="{8AC1EEF1-A2D2-4424-959A-5810024066DC}"/>
    <dgm:cxn modelId="{72584762-44CE-494C-A74A-3794C5B9B6A0}" type="presOf" srcId="{3FC345C0-5986-4DEA-A880-565FD823CFD3}" destId="{BAF3BB79-D6CF-426F-970A-0EAEF14C8318}" srcOrd="0" destOrd="0" presId="urn:microsoft.com/office/officeart/2005/8/layout/radial4"/>
    <dgm:cxn modelId="{ADA76CF2-30BB-48F5-ABE9-87E7D8C5F37E}" type="presParOf" srcId="{4540634B-35EF-40B0-A345-7EB99BFB8AD0}" destId="{A40D4573-72ED-4020-9310-D91D54CAB7D1}" srcOrd="0" destOrd="0" presId="urn:microsoft.com/office/officeart/2005/8/layout/radial4"/>
    <dgm:cxn modelId="{6F86BBB7-B3A2-4682-B067-4CBD7A0B403A}" type="presParOf" srcId="{4540634B-35EF-40B0-A345-7EB99BFB8AD0}" destId="{B81BED59-F83C-4541-A1C1-EA4D52A68DC7}" srcOrd="1" destOrd="0" presId="urn:microsoft.com/office/officeart/2005/8/layout/radial4"/>
    <dgm:cxn modelId="{1E04207B-3AD4-412C-80A6-36E864151C75}" type="presParOf" srcId="{4540634B-35EF-40B0-A345-7EB99BFB8AD0}" destId="{1B58A86A-634F-449B-B013-6AE1484E57F5}" srcOrd="2" destOrd="0" presId="urn:microsoft.com/office/officeart/2005/8/layout/radial4"/>
    <dgm:cxn modelId="{2BC127FA-F34F-48F4-8A73-F3CB8A33D678}" type="presParOf" srcId="{4540634B-35EF-40B0-A345-7EB99BFB8AD0}" destId="{4EE23245-73CE-45F4-AE47-E76A0F66FDD5}" srcOrd="3" destOrd="0" presId="urn:microsoft.com/office/officeart/2005/8/layout/radial4"/>
    <dgm:cxn modelId="{1DCCCD21-86A3-4ADC-A803-05240DDB754F}" type="presParOf" srcId="{4540634B-35EF-40B0-A345-7EB99BFB8AD0}" destId="{BAF3BB79-D6CF-426F-970A-0EAEF14C8318}" srcOrd="4" destOrd="0" presId="urn:microsoft.com/office/officeart/2005/8/layout/radial4"/>
    <dgm:cxn modelId="{96C13535-C2B2-45DD-AF00-843C554CCA18}" type="presParOf" srcId="{4540634B-35EF-40B0-A345-7EB99BFB8AD0}" destId="{72F6BE8B-7DD0-4EC2-8C44-49ECFEC9AC4E}" srcOrd="5" destOrd="0" presId="urn:microsoft.com/office/officeart/2005/8/layout/radial4"/>
    <dgm:cxn modelId="{E524D9F6-77F3-4368-86E9-F0A9502184B1}" type="presParOf" srcId="{4540634B-35EF-40B0-A345-7EB99BFB8AD0}" destId="{6480D91F-F532-4A27-96D9-3AE13B1AD561}" srcOrd="6" destOrd="0" presId="urn:microsoft.com/office/officeart/2005/8/layout/radial4"/>
    <dgm:cxn modelId="{FD201A96-B21B-40CC-A378-E8A63810BA03}" type="presParOf" srcId="{4540634B-35EF-40B0-A345-7EB99BFB8AD0}" destId="{8FB762CE-75C7-4672-ACD4-4C6E53673036}" srcOrd="7" destOrd="0" presId="urn:microsoft.com/office/officeart/2005/8/layout/radial4"/>
    <dgm:cxn modelId="{04D7F121-53DE-4FCA-82B4-733661A2804E}" type="presParOf" srcId="{4540634B-35EF-40B0-A345-7EB99BFB8AD0}" destId="{6873C6C7-D17A-4912-A97E-B95F3E2921A9}" srcOrd="8" destOrd="0" presId="urn:microsoft.com/office/officeart/2005/8/layout/radial4"/>
    <dgm:cxn modelId="{41F99F49-6096-4D77-AFBD-68DAC9E96DD5}" type="presParOf" srcId="{4540634B-35EF-40B0-A345-7EB99BFB8AD0}" destId="{D1648FD7-407A-437C-91DF-79D731FFE583}" srcOrd="9" destOrd="0" presId="urn:microsoft.com/office/officeart/2005/8/layout/radial4"/>
    <dgm:cxn modelId="{114C55B3-1E90-4D04-9DC2-1DCF06B34D08}" type="presParOf" srcId="{4540634B-35EF-40B0-A345-7EB99BFB8AD0}" destId="{98CC8A09-F4F8-4A8F-B6E1-F47B19618038}" srcOrd="10" destOrd="0" presId="urn:microsoft.com/office/officeart/2005/8/layout/radial4"/>
    <dgm:cxn modelId="{DDCE4319-C12F-49C6-BD4A-482BDDE145B4}" type="presParOf" srcId="{4540634B-35EF-40B0-A345-7EB99BFB8AD0}" destId="{1141CDC4-FED9-47A0-903C-192C90CD5094}" srcOrd="11" destOrd="0" presId="urn:microsoft.com/office/officeart/2005/8/layout/radial4"/>
    <dgm:cxn modelId="{96044B4D-0C6E-4701-BA86-E1A17569E5F2}" type="presParOf" srcId="{4540634B-35EF-40B0-A345-7EB99BFB8AD0}" destId="{A1AF959D-F18C-4881-85F8-EBD3A9B97E1D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D4573-72ED-4020-9310-D91D54CAB7D1}">
      <dsp:nvSpPr>
        <dsp:cNvPr id="0" name=""/>
        <dsp:cNvSpPr/>
      </dsp:nvSpPr>
      <dsp:spPr>
        <a:xfrm>
          <a:off x="1310543" y="1331913"/>
          <a:ext cx="731714" cy="751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 minute</a:t>
          </a:r>
          <a:endParaRPr lang="en-US" sz="1300" kern="1200" dirty="0"/>
        </a:p>
      </dsp:txBody>
      <dsp:txXfrm>
        <a:off x="1417700" y="1441923"/>
        <a:ext cx="517400" cy="531176"/>
      </dsp:txXfrm>
    </dsp:sp>
    <dsp:sp modelId="{B81BED59-F83C-4541-A1C1-EA4D52A68DC7}">
      <dsp:nvSpPr>
        <dsp:cNvPr id="0" name=""/>
        <dsp:cNvSpPr/>
      </dsp:nvSpPr>
      <dsp:spPr>
        <a:xfrm rot="10800000">
          <a:off x="314703" y="1579520"/>
          <a:ext cx="941068" cy="255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8A86A-634F-449B-B013-6AE1484E57F5}">
      <dsp:nvSpPr>
        <dsp:cNvPr id="0" name=""/>
        <dsp:cNvSpPr/>
      </dsp:nvSpPr>
      <dsp:spPr>
        <a:xfrm>
          <a:off x="338" y="1456020"/>
          <a:ext cx="628728" cy="502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2.5 million shares</a:t>
          </a:r>
          <a:endParaRPr lang="en-US" sz="1000" kern="1200" dirty="0"/>
        </a:p>
      </dsp:txBody>
      <dsp:txXfrm>
        <a:off x="15070" y="1470752"/>
        <a:ext cx="599264" cy="473519"/>
      </dsp:txXfrm>
    </dsp:sp>
    <dsp:sp modelId="{4EE23245-73CE-45F4-AE47-E76A0F66FDD5}">
      <dsp:nvSpPr>
        <dsp:cNvPr id="0" name=""/>
        <dsp:cNvSpPr/>
      </dsp:nvSpPr>
      <dsp:spPr>
        <a:xfrm rot="12960000">
          <a:off x="485195" y="1054797"/>
          <a:ext cx="937970" cy="255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3BB79-D6CF-426F-970A-0EAEF14C8318}">
      <dsp:nvSpPr>
        <dsp:cNvPr id="0" name=""/>
        <dsp:cNvSpPr/>
      </dsp:nvSpPr>
      <dsp:spPr>
        <a:xfrm>
          <a:off x="260399" y="655634"/>
          <a:ext cx="628728" cy="502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300K tweets</a:t>
          </a:r>
          <a:endParaRPr lang="en-US" sz="1000" kern="1200" dirty="0"/>
        </a:p>
      </dsp:txBody>
      <dsp:txXfrm>
        <a:off x="275131" y="670366"/>
        <a:ext cx="599264" cy="473519"/>
      </dsp:txXfrm>
    </dsp:sp>
    <dsp:sp modelId="{72F6BE8B-7DD0-4EC2-8C44-49ECFEC9AC4E}">
      <dsp:nvSpPr>
        <dsp:cNvPr id="0" name=""/>
        <dsp:cNvSpPr/>
      </dsp:nvSpPr>
      <dsp:spPr>
        <a:xfrm rot="15120000">
          <a:off x="933347" y="728030"/>
          <a:ext cx="932774" cy="255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0D91F-F532-4A27-96D9-3AE13B1AD561}">
      <dsp:nvSpPr>
        <dsp:cNvPr id="0" name=""/>
        <dsp:cNvSpPr/>
      </dsp:nvSpPr>
      <dsp:spPr>
        <a:xfrm>
          <a:off x="941248" y="160969"/>
          <a:ext cx="628728" cy="502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220K photos Instagram</a:t>
          </a:r>
          <a:endParaRPr lang="en-US" sz="1000" kern="1200" dirty="0"/>
        </a:p>
      </dsp:txBody>
      <dsp:txXfrm>
        <a:off x="955980" y="175701"/>
        <a:ext cx="599264" cy="473519"/>
      </dsp:txXfrm>
    </dsp:sp>
    <dsp:sp modelId="{8FB762CE-75C7-4672-ACD4-4C6E53673036}">
      <dsp:nvSpPr>
        <dsp:cNvPr id="0" name=""/>
        <dsp:cNvSpPr/>
      </dsp:nvSpPr>
      <dsp:spPr>
        <a:xfrm rot="17280000">
          <a:off x="1486679" y="728030"/>
          <a:ext cx="932774" cy="255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3C6C7-D17A-4912-A97E-B95F3E2921A9}">
      <dsp:nvSpPr>
        <dsp:cNvPr id="0" name=""/>
        <dsp:cNvSpPr/>
      </dsp:nvSpPr>
      <dsp:spPr>
        <a:xfrm>
          <a:off x="1782823" y="160969"/>
          <a:ext cx="628728" cy="502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50K Apps AppStore</a:t>
          </a:r>
          <a:endParaRPr lang="en-US" sz="1000" kern="1200" dirty="0"/>
        </a:p>
      </dsp:txBody>
      <dsp:txXfrm>
        <a:off x="1797555" y="175701"/>
        <a:ext cx="599264" cy="473519"/>
      </dsp:txXfrm>
    </dsp:sp>
    <dsp:sp modelId="{D1648FD7-407A-437C-91DF-79D731FFE583}">
      <dsp:nvSpPr>
        <dsp:cNvPr id="0" name=""/>
        <dsp:cNvSpPr/>
      </dsp:nvSpPr>
      <dsp:spPr>
        <a:xfrm rot="19440000">
          <a:off x="1929634" y="1054797"/>
          <a:ext cx="937970" cy="255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C8A09-F4F8-4A8F-B6E1-F47B19618038}">
      <dsp:nvSpPr>
        <dsp:cNvPr id="0" name=""/>
        <dsp:cNvSpPr/>
      </dsp:nvSpPr>
      <dsp:spPr>
        <a:xfrm>
          <a:off x="2463672" y="655634"/>
          <a:ext cx="628728" cy="502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200 million emails</a:t>
          </a:r>
          <a:endParaRPr lang="en-US" sz="1000" kern="1200" dirty="0"/>
        </a:p>
      </dsp:txBody>
      <dsp:txXfrm>
        <a:off x="2478404" y="670366"/>
        <a:ext cx="599264" cy="473519"/>
      </dsp:txXfrm>
    </dsp:sp>
    <dsp:sp modelId="{1141CDC4-FED9-47A0-903C-192C90CD5094}">
      <dsp:nvSpPr>
        <dsp:cNvPr id="0" name=""/>
        <dsp:cNvSpPr/>
      </dsp:nvSpPr>
      <dsp:spPr>
        <a:xfrm>
          <a:off x="2097028" y="1579520"/>
          <a:ext cx="941068" cy="255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F959D-F18C-4881-85F8-EBD3A9B97E1D}">
      <dsp:nvSpPr>
        <dsp:cNvPr id="0" name=""/>
        <dsp:cNvSpPr/>
      </dsp:nvSpPr>
      <dsp:spPr>
        <a:xfrm>
          <a:off x="2723733" y="1456020"/>
          <a:ext cx="628728" cy="502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$80K amazon sales</a:t>
          </a:r>
          <a:endParaRPr lang="en-US" sz="1000" kern="1200" dirty="0"/>
        </a:p>
      </dsp:txBody>
      <dsp:txXfrm>
        <a:off x="2738465" y="1470752"/>
        <a:ext cx="599264" cy="473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4E569-3D5F-0549-852B-97566B6AEA9E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3C48C-C240-F346-AE4A-6056B085A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Volume:</a:t>
            </a:r>
          </a:p>
          <a:p>
            <a:r>
              <a:rPr lang="en-US" dirty="0" smtClean="0"/>
              <a:t>Variety: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Data from variety of data sources, including structured, semi-structured, and unstructured data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Estimated that 85% of total organizational data are unstructured data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Almost all the data generated by individuals (e.g., emails, messages, blogs, and </a:t>
            </a:r>
            <a:r>
              <a:rPr lang="en-US" dirty="0" err="1" smtClean="0"/>
              <a:t>mul</a:t>
            </a:r>
            <a:r>
              <a:rPr lang="en-US" dirty="0" smtClean="0"/>
              <a:t>- </a:t>
            </a:r>
            <a:r>
              <a:rPr lang="en-US" dirty="0" err="1" smtClean="0"/>
              <a:t>timedia</a:t>
            </a:r>
            <a:r>
              <a:rPr lang="en-US" dirty="0" smtClean="0"/>
              <a:t>) are unstructured data too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Velocity: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Velocity of data is described as problem of handling and processing data at </a:t>
            </a:r>
            <a:r>
              <a:rPr lang="en-US" dirty="0" err="1" smtClean="0"/>
              <a:t>thespeeds</a:t>
            </a:r>
            <a:r>
              <a:rPr lang="en-US" dirty="0" smtClean="0"/>
              <a:t> at which they are generated to extract a meaningful value.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Example online retailers: There is a need to analyze customers’ visits within a reasonable timespan (e.g., real-time) to recommend similar items and related items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For instance, LHC at CERN [13] analyzes data, smart watches for location based updates/suggestions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Variability: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Data variability is the variation in data flow with time of day, season, events, etc.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For example, retailers sell significantly more in November and December compared to rest of year.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Veracity:</a:t>
            </a:r>
          </a:p>
          <a:p>
            <a:r>
              <a:rPr lang="en-US" dirty="0" smtClean="0"/>
              <a:t>-The quality of collected data, to extract a value from, is referred as veracity. The</a:t>
            </a:r>
          </a:p>
          <a:p>
            <a:r>
              <a:rPr lang="en-US" dirty="0" smtClean="0"/>
              <a:t>- Data generated in 2013 only 22% of data are tagged, or somehow characterized as useful data for analysis, and only 5% of data are considered valuable or “Target Rich”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3C48C-C240-F346-AE4A-6056B085AE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8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3C48C-C240-F346-AE4A-6056B085AE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3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0EC1-6F53-4F1F-8B64-B473C900A387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58E1-4822-4542-83EC-9F4990C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5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0EC1-6F53-4F1F-8B64-B473C900A387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58E1-4822-4542-83EC-9F4990C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4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0EC1-6F53-4F1F-8B64-B473C900A387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58E1-4822-4542-83EC-9F4990C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6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0EC1-6F53-4F1F-8B64-B473C900A387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58E1-4822-4542-83EC-9F4990C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0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0EC1-6F53-4F1F-8B64-B473C900A387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58E1-4822-4542-83EC-9F4990C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0EC1-6F53-4F1F-8B64-B473C900A387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58E1-4822-4542-83EC-9F4990C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0EC1-6F53-4F1F-8B64-B473C900A387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58E1-4822-4542-83EC-9F4990C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0EC1-6F53-4F1F-8B64-B473C900A387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58E1-4822-4542-83EC-9F4990C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7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0EC1-6F53-4F1F-8B64-B473C900A387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58E1-4822-4542-83EC-9F4990C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6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0EC1-6F53-4F1F-8B64-B473C900A387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58E1-4822-4542-83EC-9F4990C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0EC1-6F53-4F1F-8B64-B473C900A387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58E1-4822-4542-83EC-9F4990C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4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00EC1-6F53-4F1F-8B64-B473C900A387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658E1-4822-4542-83EC-9F4990C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3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kinsey.com/insights/business_technology/big_data_the_next_frontier_for_innovati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review.com/whitepaper/WID489.pdf" TargetMode="External"/><Relationship Id="rId2" Type="http://schemas.openxmlformats.org/officeDocument/2006/relationships/hyperlink" Target="http://blogs.sas.com/content/corneroffice/2012/10/08/what-kind-of-big-data-problem-do-you-hav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dc.com/getdoc.jsp?containerId=prUS2317741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Big Data Analytics</a:t>
            </a:r>
            <a:r>
              <a:rPr lang="en-US" dirty="0" smtClean="0"/>
              <a:t>: </a:t>
            </a:r>
            <a:r>
              <a:rPr lang="en-US" sz="4800" dirty="0" smtClean="0"/>
              <a:t>Technologies, Opportunities, and Challenges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4956705"/>
            <a:ext cx="9144000" cy="1655762"/>
          </a:xfrm>
        </p:spPr>
        <p:txBody>
          <a:bodyPr/>
          <a:lstStyle/>
          <a:p>
            <a:r>
              <a:rPr lang="en-US" b="1" dirty="0" smtClean="0"/>
              <a:t>Murali K. Pusala</a:t>
            </a:r>
          </a:p>
          <a:p>
            <a:r>
              <a:rPr lang="en-US" sz="2000" i="1" dirty="0" smtClean="0"/>
              <a:t>Jan 11, 2018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396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Analyzing Big Data helps in informed decision-making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Advantages of Big Data</a:t>
            </a:r>
          </a:p>
          <a:p>
            <a:pPr lvl="1"/>
            <a:r>
              <a:rPr lang="en-US" dirty="0" smtClean="0"/>
              <a:t>Understanding  and targeting customers</a:t>
            </a:r>
          </a:p>
          <a:p>
            <a:pPr lvl="1"/>
            <a:r>
              <a:rPr lang="en-US" dirty="0" smtClean="0"/>
              <a:t>Understanding and optimizing </a:t>
            </a:r>
            <a:r>
              <a:rPr lang="en-US" dirty="0"/>
              <a:t>b</a:t>
            </a:r>
            <a:r>
              <a:rPr lang="en-US" dirty="0" smtClean="0"/>
              <a:t>usiness </a:t>
            </a:r>
            <a:r>
              <a:rPr lang="en-US" dirty="0"/>
              <a:t>p</a:t>
            </a:r>
            <a:r>
              <a:rPr lang="en-US" dirty="0" smtClean="0"/>
              <a:t>rocess</a:t>
            </a:r>
          </a:p>
          <a:p>
            <a:pPr lvl="1"/>
            <a:r>
              <a:rPr lang="en-US" dirty="0" smtClean="0"/>
              <a:t>Improve science and research</a:t>
            </a:r>
          </a:p>
          <a:p>
            <a:pPr lvl="1"/>
            <a:r>
              <a:rPr lang="en-US" dirty="0" smtClean="0"/>
              <a:t>Improving healthcare</a:t>
            </a:r>
          </a:p>
          <a:p>
            <a:pPr lvl="1"/>
            <a:r>
              <a:rPr lang="en-US" dirty="0" smtClean="0"/>
              <a:t>Optimizing machine and device performance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Southwest analyses sensor data on their planes in order to identify patterns that indicate a potential malfunction or safety issue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Oil and Gas exploration industries optimize drilling process </a:t>
            </a:r>
            <a:r>
              <a:rPr lang="en-US" dirty="0"/>
              <a:t>by using earth’s sedimentation characteristics, temperature, pressure, </a:t>
            </a:r>
            <a:r>
              <a:rPr lang="en-US" dirty="0" smtClean="0"/>
              <a:t>soil type</a:t>
            </a:r>
            <a:r>
              <a:rPr lang="en-US" dirty="0"/>
              <a:t>, depth, chemical composition, molecular structures, seismic activity, </a:t>
            </a:r>
            <a:r>
              <a:rPr lang="en-US" dirty="0" smtClean="0"/>
              <a:t>machine data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Aurora Health care Center saved $6 Million by using analysis on patient’s history, allergies, medications, environmental conditions, etc.,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 Predictive analysis also helps to change price dynamically to </a:t>
            </a:r>
            <a:r>
              <a:rPr lang="en-US" dirty="0" smtClean="0"/>
              <a:t>attract consumers </a:t>
            </a:r>
            <a:r>
              <a:rPr lang="en-US" dirty="0"/>
              <a:t>and maximize profits</a:t>
            </a:r>
          </a:p>
        </p:txBody>
      </p:sp>
    </p:spTree>
    <p:extLst>
      <p:ext uri="{BB962C8B-B14F-4D97-AF65-F5344CB8AC3E}">
        <p14:creationId xmlns:p14="http://schemas.microsoft.com/office/powerpoint/2010/main" val="37446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Processing Data</a:t>
            </a:r>
          </a:p>
          <a:p>
            <a:pPr marL="457200" lvl="1" indent="0">
              <a:buNone/>
            </a:pPr>
            <a:r>
              <a:rPr lang="en-US" dirty="0" smtClean="0"/>
              <a:t>Processing data at speed it’s been generated</a:t>
            </a:r>
          </a:p>
          <a:p>
            <a:r>
              <a:rPr lang="en-US" dirty="0" smtClean="0"/>
              <a:t>Storing Data</a:t>
            </a:r>
          </a:p>
          <a:p>
            <a:pPr marL="457200" lvl="1" indent="0">
              <a:buNone/>
            </a:pPr>
            <a:r>
              <a:rPr lang="en-US" dirty="0" smtClean="0"/>
              <a:t>Scalable, Reliable and Faster storage</a:t>
            </a:r>
          </a:p>
          <a:p>
            <a:r>
              <a:rPr lang="en-US" dirty="0" smtClean="0"/>
              <a:t>Interpreting Data</a:t>
            </a:r>
          </a:p>
          <a:p>
            <a:pPr marL="457200" lvl="1" indent="0">
              <a:buNone/>
            </a:pPr>
            <a:r>
              <a:rPr lang="en-US" dirty="0" smtClean="0"/>
              <a:t>Understanding Heterogonous and untagged data</a:t>
            </a:r>
            <a:endParaRPr lang="en-US" dirty="0"/>
          </a:p>
          <a:p>
            <a:r>
              <a:rPr lang="en-US" dirty="0" smtClean="0"/>
              <a:t>Privacy and Security</a:t>
            </a:r>
          </a:p>
        </p:txBody>
      </p:sp>
    </p:spTree>
    <p:extLst>
      <p:ext uri="{BB962C8B-B14F-4D97-AF65-F5344CB8AC3E}">
        <p14:creationId xmlns:p14="http://schemas.microsoft.com/office/powerpoint/2010/main" val="26575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Big Data Analytics </a:t>
            </a:r>
            <a:r>
              <a:rPr lang="en-US" sz="2800" i="1" dirty="0" smtClean="0"/>
              <a:t>Pusala, 2016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5165"/>
            <a:ext cx="10058400" cy="34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Analytics </a:t>
            </a:r>
            <a:r>
              <a:rPr lang="en-US" dirty="0" smtClean="0"/>
              <a:t>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Data Analytics </a:t>
            </a:r>
            <a:r>
              <a:rPr lang="en-US" dirty="0" smtClean="0"/>
              <a:t>Platforms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MapReduce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Apache Hadoop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dirty="0" smtClean="0"/>
              <a:t>Apache Spark</a:t>
            </a:r>
          </a:p>
          <a:p>
            <a:r>
              <a:rPr lang="en-US" dirty="0"/>
              <a:t>Data Management Systems for Big Data </a:t>
            </a:r>
            <a:r>
              <a:rPr lang="en-US" dirty="0" smtClean="0"/>
              <a:t>Analytics</a:t>
            </a:r>
          </a:p>
          <a:p>
            <a:pPr lvl="1"/>
            <a:r>
              <a:rPr lang="en-US" dirty="0"/>
              <a:t>Hadoop Distributed File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NoSQL </a:t>
            </a:r>
            <a:r>
              <a:rPr lang="en-US" dirty="0" smtClean="0"/>
              <a:t>Databases</a:t>
            </a:r>
          </a:p>
          <a:p>
            <a:pPr lvl="1"/>
            <a:r>
              <a:rPr lang="en-US" dirty="0"/>
              <a:t>Graph Databases</a:t>
            </a:r>
          </a:p>
        </p:txBody>
      </p:sp>
    </p:spTree>
    <p:extLst>
      <p:ext uri="{BB962C8B-B14F-4D97-AF65-F5344CB8AC3E}">
        <p14:creationId xmlns:p14="http://schemas.microsoft.com/office/powerpoint/2010/main" val="2339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having </a:t>
            </a:r>
            <a:r>
              <a:rPr lang="en-US" dirty="0" smtClean="0"/>
              <a:t>platforms </a:t>
            </a:r>
            <a:r>
              <a:rPr lang="en-US" dirty="0"/>
              <a:t>and big data are not enough, we need to have “Data Science” to fill the gap between </a:t>
            </a:r>
            <a:r>
              <a:rPr lang="en-US" dirty="0" smtClean="0"/>
              <a:t>platforms </a:t>
            </a:r>
            <a:r>
              <a:rPr lang="en-US" dirty="0"/>
              <a:t>and </a:t>
            </a:r>
            <a:r>
              <a:rPr lang="en-US" dirty="0" smtClean="0"/>
              <a:t>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75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science employs techniques and theories drawn from many fields </a:t>
            </a:r>
            <a:r>
              <a:rPr lang="en-US" dirty="0" smtClean="0"/>
              <a:t>such as statistics and machine learning to extract knowledge and insights from big data by leveraging big data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40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Turing award winner Jim Gray imagined data science as a "fourth paradigm" of science (empirical, theoretical, computational and now data-driven) and asserted that "everything about science is changing because of the impact of information </a:t>
            </a:r>
            <a:r>
              <a:rPr lang="en-US" dirty="0" smtClean="0"/>
              <a:t>technology and </a:t>
            </a:r>
            <a:r>
              <a:rPr lang="en-US" dirty="0"/>
              <a:t>the data </a:t>
            </a:r>
            <a:r>
              <a:rPr lang="en-US" dirty="0" smtClean="0"/>
              <a:t>deluge”.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99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Big Data Related to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There will be a shortage of talent necessary for organizations to take advantage of big data. By 2018, the United States alone could face a shortage of 140,000 to 190,000 people with deep analytical skills as well as 1.5 million managers and analysts with the know-how to use the analysis of big data to make effective decisions. (Source: McKinsey Global Institute; </a:t>
            </a:r>
            <a:r>
              <a:rPr lang="en-US" dirty="0">
                <a:hlinkClick r:id="rId2"/>
              </a:rPr>
              <a:t>Big data: The next frontier for innovation, competition, and productivity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6042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14600"/>
            <a:ext cx="102108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5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/>
              <a:t>CMPS 490 / CSCE 598</a:t>
            </a:r>
            <a:r>
              <a:rPr lang="fr-FR" dirty="0"/>
              <a:t/>
            </a:r>
            <a:br>
              <a:rPr lang="fr-FR" dirty="0"/>
            </a:br>
            <a:r>
              <a:rPr lang="en-US" sz="5400" b="1" dirty="0" smtClean="0"/>
              <a:t>Big Data Analytics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Description:</a:t>
            </a:r>
            <a:r>
              <a:rPr lang="en-US" dirty="0" smtClean="0"/>
              <a:t> Essentials </a:t>
            </a:r>
            <a:r>
              <a:rPr lang="en-US" dirty="0"/>
              <a:t>of Big Data analytics. Topics include: challenges and opportunities posed by Big Data in a variety of domains, predictive analytics or other advanced methods to extract value from data, innovative statistical techniques to glean insights from data, frameworks for parallelizing data pre-processing and data analytics, such as,  Hadoop and Spark, and distributed algorithms to accelerate knowledge discovery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1"/>
            <a:r>
              <a:rPr lang="en-US" dirty="0"/>
              <a:t>3 Credit(s). 0 Hour(s) Lab. 3 Hour(s) Lecture</a:t>
            </a:r>
            <a:endParaRPr lang="en-US" dirty="0" smtClean="0"/>
          </a:p>
          <a:p>
            <a:pPr lvl="1"/>
            <a:r>
              <a:rPr lang="en-US" dirty="0" err="1" smtClean="0"/>
              <a:t>Prereq</a:t>
            </a:r>
            <a:r>
              <a:rPr lang="en-US" dirty="0"/>
              <a:t>: Math 362 and CMPS 460(G) or permission of instructor required.</a:t>
            </a:r>
          </a:p>
        </p:txBody>
      </p:sp>
    </p:spTree>
    <p:extLst>
      <p:ext uri="{BB962C8B-B14F-4D97-AF65-F5344CB8AC3E}">
        <p14:creationId xmlns:p14="http://schemas.microsoft.com/office/powerpoint/2010/main" val="20690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Davis, J. (2012). What Kind of Big Data Problem Do You Have? SAS Blogs Home. Retrieved December 16, 2012, from </a:t>
            </a:r>
            <a:r>
              <a:rPr lang="en-US" altLang="en-US" dirty="0">
                <a:ea typeface="ＭＳ Ｐゴシック" charset="-128"/>
                <a:hlinkClick r:id="rId2"/>
              </a:rPr>
              <a:t>http://blogs.sas.com/content/corneroffice/2012/10/08/what-kind-of-big-data-problem-do-you-have/</a:t>
            </a:r>
            <a:endParaRPr lang="en-US" altLang="en-US" dirty="0">
              <a:ea typeface="ＭＳ Ｐゴシック" charset="-128"/>
            </a:endParaRPr>
          </a:p>
          <a:p>
            <a:r>
              <a:rPr lang="en-US" dirty="0" smtClean="0"/>
              <a:t>M</a:t>
            </a:r>
            <a:r>
              <a:rPr lang="en-US" dirty="0"/>
              <a:t>. K. Pusala, M. </a:t>
            </a:r>
            <a:r>
              <a:rPr lang="en-US" dirty="0" err="1"/>
              <a:t>Amini</a:t>
            </a:r>
            <a:r>
              <a:rPr lang="en-US" dirty="0"/>
              <a:t> </a:t>
            </a:r>
            <a:r>
              <a:rPr lang="en-US" dirty="0" err="1"/>
              <a:t>Salehi</a:t>
            </a:r>
            <a:r>
              <a:rPr lang="en-US" dirty="0"/>
              <a:t>, J. R. Katukuri, Y. </a:t>
            </a:r>
            <a:r>
              <a:rPr lang="en-US" dirty="0" err="1"/>
              <a:t>Xie</a:t>
            </a:r>
            <a:r>
              <a:rPr lang="en-US" dirty="0"/>
              <a:t>, and V. </a:t>
            </a:r>
            <a:r>
              <a:rPr lang="en-US" dirty="0" err="1"/>
              <a:t>Raghavan</a:t>
            </a:r>
            <a:r>
              <a:rPr lang="en-US" dirty="0"/>
              <a:t>, “Massive Data Analysis: Tasks, Tools, Applications, and Challenges BT  - Big Data Analytics: Methods and Applications,” S. </a:t>
            </a:r>
            <a:r>
              <a:rPr lang="en-US" dirty="0" err="1"/>
              <a:t>Pyne</a:t>
            </a:r>
            <a:r>
              <a:rPr lang="en-US" dirty="0"/>
              <a:t>, B. L. S. P. Rao, and S. B. Rao, Eds. New Delhi: Springer India, 2016, pp. 11–40</a:t>
            </a:r>
            <a:r>
              <a:rPr lang="en-US" dirty="0" smtClean="0"/>
              <a:t>.</a:t>
            </a:r>
          </a:p>
          <a:p>
            <a:r>
              <a:rPr lang="en-US" altLang="en-US" dirty="0" err="1">
                <a:ea typeface="ＭＳ Ｐゴシック" charset="-128"/>
              </a:rPr>
              <a:t>Hackathorn</a:t>
            </a:r>
            <a:r>
              <a:rPr lang="en-US" altLang="en-US" dirty="0">
                <a:ea typeface="ＭＳ Ｐゴシック" charset="-128"/>
              </a:rPr>
              <a:t>, R. (2002). Current practices in active data warehousing. available: </a:t>
            </a:r>
            <a:r>
              <a:rPr lang="en-US" altLang="en-US" dirty="0">
                <a:ea typeface="ＭＳ Ｐゴシック" charset="-128"/>
                <a:hlinkClick r:id="rId3"/>
              </a:rPr>
              <a:t>http://www.dmreview.com/whitepaper/WID489.pdf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32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Q&amp;A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1565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CMPS 490 / CSCE 598</a:t>
            </a:r>
            <a:br>
              <a:rPr lang="fr-FR" dirty="0"/>
            </a:br>
            <a:r>
              <a:rPr lang="en-US" sz="8000" b="1" dirty="0"/>
              <a:t>Big Data Analytics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896106"/>
              </p:ext>
            </p:extLst>
          </p:nvPr>
        </p:nvGraphicFramePr>
        <p:xfrm>
          <a:off x="838200" y="2668771"/>
          <a:ext cx="5987902" cy="2603920"/>
        </p:xfrm>
        <a:graphic>
          <a:graphicData uri="http://schemas.openxmlformats.org/drawingml/2006/table">
            <a:tbl>
              <a:tblPr/>
              <a:tblGrid>
                <a:gridCol w="1500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86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45906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Verdana" charset="0"/>
                        </a:rPr>
                        <a:t>Title</a:t>
                      </a:r>
                    </a:p>
                  </a:txBody>
                  <a:tcPr marL="35834" marR="35834" marT="35834" marB="358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Verdana" charset="0"/>
                        </a:rPr>
                        <a:t>Principles of Big Data: Preparing, Sharing, and Analyzing Complex </a:t>
                      </a:r>
                      <a:r>
                        <a:rPr lang="en-US" sz="2000" dirty="0" smtClean="0">
                          <a:effectLst/>
                          <a:latin typeface="Verdana" charset="0"/>
                        </a:rPr>
                        <a:t>Information</a:t>
                      </a:r>
                      <a:r>
                        <a:rPr lang="en-US" sz="2000" dirty="0">
                          <a:effectLst/>
                          <a:latin typeface="Verdana" charset="0"/>
                        </a:rPr>
                        <a:t> </a:t>
                      </a:r>
                    </a:p>
                  </a:txBody>
                  <a:tcPr marL="35834" marR="35834" marT="35834" marB="358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696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Verdana" charset="0"/>
                        </a:rPr>
                        <a:t>Publisher</a:t>
                      </a:r>
                    </a:p>
                  </a:txBody>
                  <a:tcPr marL="35834" marR="35834" marT="35834" marB="358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Verdana" charset="0"/>
                        </a:rPr>
                        <a:t>Morgan Kaufmann Publishers Inc. San Francisco, CA, USA ©2013</a:t>
                      </a:r>
                    </a:p>
                  </a:txBody>
                  <a:tcPr marL="35834" marR="35834" marT="35834" marB="358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318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Verdana" charset="0"/>
                        </a:rPr>
                        <a:t>ISBN</a:t>
                      </a:r>
                    </a:p>
                  </a:txBody>
                  <a:tcPr marL="35834" marR="35834" marT="35834" marB="358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s-IS" sz="2000" dirty="0">
                          <a:effectLst/>
                          <a:latin typeface="Verdana" charset="0"/>
                        </a:rPr>
                        <a:t>9780124047242</a:t>
                      </a:r>
                    </a:p>
                  </a:txBody>
                  <a:tcPr marL="35834" marR="35834" marT="35834" marB="358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562" y="1825625"/>
            <a:ext cx="40338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is Generating Big Data?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" y="1432556"/>
            <a:ext cx="2100649" cy="19883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82" y="1588889"/>
            <a:ext cx="2356022" cy="1933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66" y="3755378"/>
            <a:ext cx="2674208" cy="281362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423768" y="4410361"/>
            <a:ext cx="2689341" cy="1794658"/>
            <a:chOff x="6703715" y="4657497"/>
            <a:chExt cx="2689341" cy="17946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098" y="5294061"/>
              <a:ext cx="1457958" cy="11580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715" y="4657497"/>
              <a:ext cx="1822447" cy="121561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37254" y="1566130"/>
            <a:ext cx="2846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dirty="0" smtClean="0"/>
              <a:t>Facebook : 1.39 billion monthly users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dirty="0" smtClean="0"/>
              <a:t>YouTube: 300hrs video uploaded/min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dirty="0" smtClean="0"/>
              <a:t>Instagram:70 Million photos/day</a:t>
            </a:r>
          </a:p>
          <a:p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7905" y="2426709"/>
            <a:ext cx="2029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dirty="0" smtClean="0"/>
              <a:t>4.9 billion devices (2015)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03" y="4700524"/>
            <a:ext cx="309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dirty="0" smtClean="0"/>
              <a:t>Walmart: 1 million transactions each hour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dirty="0" smtClean="0"/>
              <a:t>Walmart holds 2.5 petabytes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198730" y="4451644"/>
            <a:ext cx="4085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dirty="0" smtClean="0"/>
              <a:t>ASKA Pathfinder: 36 antennas stream 250GB/sec/antenna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dirty="0" smtClean="0"/>
              <a:t>LHC at CERN:15 petabytes/year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158322" y="6569000"/>
            <a:ext cx="7039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ASKA</a:t>
            </a:r>
            <a:r>
              <a:rPr lang="en-US" sz="1000" i="1" dirty="0" smtClean="0"/>
              <a:t>: Australian Square Kilometer Array</a:t>
            </a:r>
            <a:r>
              <a:rPr lang="en-US" sz="1000" dirty="0" smtClean="0"/>
              <a:t>           LHC: </a:t>
            </a:r>
            <a:r>
              <a:rPr lang="en-US" sz="1000" i="1" dirty="0" smtClean="0"/>
              <a:t>Large </a:t>
            </a:r>
            <a:r>
              <a:rPr lang="en-US" sz="1000" i="1" dirty="0"/>
              <a:t>Hadron Collide</a:t>
            </a:r>
            <a:r>
              <a:rPr lang="en-US" sz="1000" dirty="0"/>
              <a:t>r               CERN</a:t>
            </a:r>
            <a:r>
              <a:rPr lang="en-US" sz="1000" dirty="0" smtClean="0"/>
              <a:t>: </a:t>
            </a:r>
            <a:r>
              <a:rPr lang="en-US" sz="1000" i="1" dirty="0" smtClean="0"/>
              <a:t>European </a:t>
            </a:r>
            <a:r>
              <a:rPr lang="en-US" sz="1000" i="1" dirty="0"/>
              <a:t>Organization for Nuclear Research </a:t>
            </a:r>
          </a:p>
        </p:txBody>
      </p:sp>
    </p:spTree>
    <p:extLst>
      <p:ext uri="{BB962C8B-B14F-4D97-AF65-F5344CB8AC3E}">
        <p14:creationId xmlns:p14="http://schemas.microsoft.com/office/powerpoint/2010/main" val="20665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Big Data Overview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2260582"/>
              </p:ext>
            </p:extLst>
          </p:nvPr>
        </p:nvGraphicFramePr>
        <p:xfrm>
          <a:off x="7628372" y="2027446"/>
          <a:ext cx="3352801" cy="224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7" b="434"/>
          <a:stretch/>
        </p:blipFill>
        <p:spPr>
          <a:xfrm>
            <a:off x="1359144" y="2303663"/>
            <a:ext cx="2850163" cy="1839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326" y="4654377"/>
            <a:ext cx="2414419" cy="1944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92" y="4759996"/>
            <a:ext cx="2654643" cy="1812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 t="519" r="41276" b="15444"/>
          <a:stretch/>
        </p:blipFill>
        <p:spPr>
          <a:xfrm>
            <a:off x="4697572" y="1835291"/>
            <a:ext cx="2378731" cy="2143585"/>
          </a:xfrm>
          <a:prstGeom prst="ellipse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719121" y="4356025"/>
            <a:ext cx="2753757" cy="2017029"/>
            <a:chOff x="4524378" y="4295030"/>
            <a:chExt cx="2753757" cy="2017029"/>
          </a:xfrm>
        </p:grpSpPr>
        <p:sp>
          <p:nvSpPr>
            <p:cNvPr id="9" name="Oval 8"/>
            <p:cNvSpPr/>
            <p:nvPr/>
          </p:nvSpPr>
          <p:spPr>
            <a:xfrm>
              <a:off x="5281456" y="5082747"/>
              <a:ext cx="1210962" cy="1229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5 V</a:t>
              </a:r>
              <a:endParaRPr lang="en-US" sz="4000" dirty="0"/>
            </a:p>
          </p:txBody>
        </p:sp>
        <p:sp>
          <p:nvSpPr>
            <p:cNvPr id="25" name="Down Arrow 24"/>
            <p:cNvSpPr/>
            <p:nvPr/>
          </p:nvSpPr>
          <p:spPr>
            <a:xfrm rot="10800000">
              <a:off x="5675869" y="4295030"/>
              <a:ext cx="507630" cy="7004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 rot="13250584">
              <a:off x="6377972" y="4563761"/>
              <a:ext cx="507630" cy="7004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 rot="8246458">
              <a:off x="4891047" y="4645267"/>
              <a:ext cx="507630" cy="7004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 rot="16200000">
              <a:off x="6674084" y="5292595"/>
              <a:ext cx="507630" cy="7004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 rot="5400000">
              <a:off x="4620800" y="5340416"/>
              <a:ext cx="507630" cy="7004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66552" y="4082456"/>
            <a:ext cx="9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Volume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82474" y="3774248"/>
            <a:ext cx="91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Variety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69039" y="4024817"/>
            <a:ext cx="102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Velocity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29678" y="6503452"/>
            <a:ext cx="115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Variability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906488" y="6487626"/>
            <a:ext cx="956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Veracity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Velocity- Time to action vs. Value </a:t>
            </a:r>
            <a:r>
              <a:rPr lang="en-US" altLang="en-US" sz="2800" i="1" dirty="0" err="1" smtClean="0">
                <a:ea typeface="ＭＳ Ｐゴシック" charset="-128"/>
              </a:rPr>
              <a:t>Hackathorn</a:t>
            </a:r>
            <a:r>
              <a:rPr lang="en-US" altLang="en-US" sz="2800" i="1" dirty="0">
                <a:ea typeface="ＭＳ Ｐゴシック" charset="-128"/>
              </a:rPr>
              <a:t>, </a:t>
            </a:r>
            <a:r>
              <a:rPr lang="en-US" altLang="en-US" sz="2800" i="1" dirty="0" smtClean="0">
                <a:ea typeface="ＭＳ Ｐゴシック" charset="-128"/>
              </a:rPr>
              <a:t>2002</a:t>
            </a:r>
            <a:endParaRPr lang="en-US" sz="28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134394"/>
            <a:ext cx="61341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1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Kinds of Big Data Problems </a:t>
            </a:r>
            <a:r>
              <a:rPr lang="en-US" altLang="en-US" sz="2800" i="1" dirty="0" smtClean="0">
                <a:ea typeface="ＭＳ Ｐゴシック" charset="-128"/>
              </a:rPr>
              <a:t>Davis</a:t>
            </a:r>
            <a:r>
              <a:rPr lang="en-US" altLang="en-US" sz="2800" i="1" dirty="0">
                <a:ea typeface="ＭＳ Ｐゴシック" charset="-128"/>
              </a:rPr>
              <a:t>, </a:t>
            </a:r>
            <a:r>
              <a:rPr lang="en-US" altLang="en-US" sz="2800" i="1" dirty="0" smtClean="0">
                <a:ea typeface="ＭＳ Ｐゴシック" charset="-128"/>
              </a:rPr>
              <a:t>2012</a:t>
            </a:r>
            <a:endParaRPr lang="en-US" sz="2800" i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0844" y="1581777"/>
            <a:ext cx="7430312" cy="5180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21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1"/>
            <a:ext cx="32004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1" y="6295293"/>
            <a:ext cx="515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Source: </a:t>
            </a:r>
            <a:r>
              <a:rPr lang="en-US" dirty="0" err="1">
                <a:solidFill>
                  <a:prstClr val="black"/>
                </a:solidFill>
              </a:rPr>
              <a:t>wikipedia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5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total amount of digital data will reach </a:t>
            </a:r>
            <a:r>
              <a:rPr lang="en-US" dirty="0">
                <a:hlinkClick r:id="rId2"/>
              </a:rPr>
              <a:t>180 zettabytes</a:t>
            </a:r>
            <a:r>
              <a:rPr lang="en-US" dirty="0"/>
              <a:t> in 2025.  Approximately 80 percent of this data will be unstructured</a:t>
            </a:r>
            <a:r>
              <a:rPr lang="en-US" dirty="0" smtClean="0"/>
              <a:t>…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nb-NO" sz="2000" dirty="0"/>
              <a:t>Megabyte (1 000 000 Bytes)</a:t>
            </a:r>
          </a:p>
          <a:p>
            <a:pPr marL="0" indent="0">
              <a:buNone/>
            </a:pPr>
            <a:r>
              <a:rPr lang="en-US" sz="2000" dirty="0"/>
              <a:t>Gigabyte (1 000 000 000 Bytes)</a:t>
            </a:r>
          </a:p>
          <a:p>
            <a:pPr marL="0" indent="0">
              <a:buNone/>
            </a:pPr>
            <a:r>
              <a:rPr lang="en-US" sz="2000" dirty="0"/>
              <a:t>Terabyte (1 000 000 000 000 Bytes)</a:t>
            </a:r>
          </a:p>
          <a:p>
            <a:pPr marL="0" indent="0">
              <a:buNone/>
            </a:pPr>
            <a:r>
              <a:rPr lang="nb-NO" sz="2000" dirty="0"/>
              <a:t>Petabyte (1 000 000 000 000 000 Bytes)</a:t>
            </a:r>
          </a:p>
          <a:p>
            <a:pPr marL="0" indent="0">
              <a:buNone/>
            </a:pPr>
            <a:r>
              <a:rPr lang="en-US" sz="2000" dirty="0"/>
              <a:t>Exabyte (1 000 000 000 000 000 000 Bytes)</a:t>
            </a:r>
          </a:p>
          <a:p>
            <a:pPr marL="0" indent="0">
              <a:buNone/>
            </a:pPr>
            <a:r>
              <a:rPr lang="en-US" sz="2000" dirty="0"/>
              <a:t>Zettabyte (1 000 000 000 000 000 000 000 Bytes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Yottabyte (1 000 000 000 000 000 000 000 000 Bytes)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744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9073</TotalTime>
  <Words>932</Words>
  <Application>Microsoft Office PowerPoint</Application>
  <PresentationFormat>Custom</PresentationFormat>
  <Paragraphs>120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Big Data Analytics: Technologies, Opportunities, and Challenges</vt:lpstr>
      <vt:lpstr>CMPS 490 / CSCE 598 Big Data Analytics</vt:lpstr>
      <vt:lpstr>CMPS 490 / CSCE 598 Big Data Analytics</vt:lpstr>
      <vt:lpstr>Who is Generating Big Data?</vt:lpstr>
      <vt:lpstr>Big Data Overview</vt:lpstr>
      <vt:lpstr>Velocity- Time to action vs. Value Hackathorn, 2002</vt:lpstr>
      <vt:lpstr>Kinds of Big Data Problems Davis, 2012</vt:lpstr>
      <vt:lpstr>PowerPoint Presentation</vt:lpstr>
      <vt:lpstr>PowerPoint Presentation</vt:lpstr>
      <vt:lpstr>Opportunities</vt:lpstr>
      <vt:lpstr>Applications</vt:lpstr>
      <vt:lpstr>Challenges</vt:lpstr>
      <vt:lpstr>Types of Big Data Analytics Pusala, 2016</vt:lpstr>
      <vt:lpstr>Big Data Analytics Platforms</vt:lpstr>
      <vt:lpstr>What is Data Science</vt:lpstr>
      <vt:lpstr>PowerPoint Presentation</vt:lpstr>
      <vt:lpstr>PowerPoint Presentation</vt:lpstr>
      <vt:lpstr>How is Big Data Related to Me?</vt:lpstr>
      <vt:lpstr>PowerPoint Presentation</vt:lpstr>
      <vt:lpstr>References: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Data: Technologies, Opportunities, and Challenges</dc:title>
  <dc:creator>Pusala Murali K</dc:creator>
  <cp:lastModifiedBy>Vijay Raghavan</cp:lastModifiedBy>
  <cp:revision>90</cp:revision>
  <dcterms:created xsi:type="dcterms:W3CDTF">2015-09-24T23:37:33Z</dcterms:created>
  <dcterms:modified xsi:type="dcterms:W3CDTF">2018-01-27T14:19:13Z</dcterms:modified>
</cp:coreProperties>
</file>